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7" r:id="rId2"/>
    <p:sldId id="258" r:id="rId3"/>
    <p:sldId id="260" r:id="rId4"/>
    <p:sldId id="261" r:id="rId5"/>
    <p:sldId id="262" r:id="rId6"/>
    <p:sldId id="264"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310" r:id="rId23"/>
    <p:sldId id="279" r:id="rId24"/>
    <p:sldId id="311" r:id="rId25"/>
    <p:sldId id="313" r:id="rId26"/>
    <p:sldId id="314" r:id="rId27"/>
    <p:sldId id="315" r:id="rId28"/>
    <p:sldId id="316" r:id="rId29"/>
    <p:sldId id="280" r:id="rId30"/>
    <p:sldId id="281" r:id="rId31"/>
    <p:sldId id="282" r:id="rId32"/>
    <p:sldId id="283" r:id="rId33"/>
    <p:sldId id="284" r:id="rId34"/>
    <p:sldId id="285" r:id="rId35"/>
    <p:sldId id="286" r:id="rId36"/>
    <p:sldId id="287" r:id="rId37"/>
    <p:sldId id="288" r:id="rId38"/>
    <p:sldId id="290" r:id="rId39"/>
    <p:sldId id="289" r:id="rId40"/>
    <p:sldId id="291" r:id="rId41"/>
    <p:sldId id="296" r:id="rId42"/>
    <p:sldId id="292" r:id="rId43"/>
    <p:sldId id="297" r:id="rId44"/>
    <p:sldId id="293" r:id="rId45"/>
    <p:sldId id="298" r:id="rId46"/>
    <p:sldId id="294" r:id="rId47"/>
    <p:sldId id="299" r:id="rId48"/>
    <p:sldId id="295" r:id="rId49"/>
    <p:sldId id="300" r:id="rId50"/>
    <p:sldId id="301" r:id="rId51"/>
    <p:sldId id="306" r:id="rId52"/>
    <p:sldId id="302" r:id="rId53"/>
    <p:sldId id="307" r:id="rId54"/>
    <p:sldId id="303" r:id="rId55"/>
    <p:sldId id="308" r:id="rId56"/>
    <p:sldId id="304" r:id="rId57"/>
    <p:sldId id="305" r:id="rId58"/>
    <p:sldId id="309"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17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E5824524-4A4C-4F7E-A49B-898DE2A295DE}" type="datetimeFigureOut">
              <a:rPr lang="en-IN" smtClean="0"/>
              <a:t>10-12-2025</a:t>
            </a:fld>
            <a:endParaRPr lang="en-IN"/>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IN"/>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886E612-A7B3-45DF-BB43-AAF738736DA5}" type="slidenum">
              <a:rPr lang="en-IN" smtClean="0"/>
              <a:t>‹#›</a:t>
            </a:fld>
            <a:endParaRPr lang="en-IN"/>
          </a:p>
        </p:txBody>
      </p:sp>
    </p:spTree>
    <p:extLst>
      <p:ext uri="{BB962C8B-B14F-4D97-AF65-F5344CB8AC3E}">
        <p14:creationId xmlns:p14="http://schemas.microsoft.com/office/powerpoint/2010/main" val="2050162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824524-4A4C-4F7E-A49B-898DE2A295DE}" type="datetimeFigureOut">
              <a:rPr lang="en-IN" smtClean="0"/>
              <a:t>10-12-2025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4263881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E5824524-4A4C-4F7E-A49B-898DE2A295DE}" type="datetimeFigureOut">
              <a:rPr lang="en-IN" smtClean="0"/>
              <a:t>10-12-2025</a:t>
            </a:fld>
            <a:endParaRPr lang="en-IN"/>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IN"/>
          </a:p>
        </p:txBody>
      </p:sp>
      <p:sp>
        <p:nvSpPr>
          <p:cNvPr id="6" name="Slide Number Placeholder 5"/>
          <p:cNvSpPr>
            <a:spLocks noGrp="1"/>
          </p:cNvSpPr>
          <p:nvPr>
            <p:ph type="sldNum" sz="quarter" idx="12"/>
          </p:nvPr>
        </p:nvSpPr>
        <p:spPr>
          <a:xfrm>
            <a:off x="8604504" y="5211060"/>
            <a:ext cx="2112264" cy="228600"/>
          </a:xfrm>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273163786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824524-4A4C-4F7E-A49B-898DE2A295DE}" type="datetimeFigureOut">
              <a:rPr lang="en-IN" smtClean="0"/>
              <a:t>10-12-2025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96740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824524-4A4C-4F7E-A49B-898DE2A295DE}" type="datetimeFigureOut">
              <a:rPr lang="en-IN" smtClean="0"/>
              <a:t>10-12-2025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1174030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824524-4A4C-4F7E-A49B-898DE2A295DE}" type="datetimeFigureOut">
              <a:rPr lang="en-IN" smtClean="0"/>
              <a:t>10-12-2025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896974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24524-4A4C-4F7E-A49B-898DE2A295DE}" type="datetimeFigureOut">
              <a:rPr lang="en-IN" smtClean="0"/>
              <a:t>10-12-2025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2794766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5824524-4A4C-4F7E-A49B-898DE2A295DE}" type="datetimeFigureOut">
              <a:rPr lang="en-IN" smtClean="0"/>
              <a:t>10-12-2025</a:t>
            </a:fld>
            <a:endParaRPr lang="en-IN"/>
          </a:p>
        </p:txBody>
      </p:sp>
      <p:sp>
        <p:nvSpPr>
          <p:cNvPr id="9" name="Footer Placeholder 8"/>
          <p:cNvSpPr>
            <a:spLocks noGrp="1"/>
          </p:cNvSpPr>
          <p:nvPr>
            <p:ph type="ftr" sz="quarter" idx="11"/>
          </p:nvPr>
        </p:nvSpPr>
        <p:spPr/>
        <p:txBody>
          <a:bodyPr/>
          <a:lstStyle>
            <a:lvl1pPr algn="r">
              <a:defRPr/>
            </a:lvl1pPr>
          </a:lstStyle>
          <a:p>
            <a:endParaRPr lang="en-IN"/>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886E612-A7B3-45DF-BB43-AAF738736DA5}" type="slidenum">
              <a:rPr lang="en-IN" smtClean="0"/>
              <a:t>‹#›</a:t>
            </a:fld>
            <a:endParaRPr lang="en-IN"/>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50085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E5824524-4A4C-4F7E-A49B-898DE2A295DE}" type="datetimeFigureOut">
              <a:rPr lang="en-IN" smtClean="0"/>
              <a:t>10-12-2025</a:t>
            </a:fld>
            <a:endParaRPr lang="en-IN"/>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IN"/>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6886E612-A7B3-45DF-BB43-AAF738736DA5}" type="slidenum">
              <a:rPr lang="en-IN" smtClean="0"/>
              <a:t>‹#›</a:t>
            </a:fld>
            <a:endParaRPr lang="en-IN"/>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02331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824524-4A4C-4F7E-A49B-898DE2A295DE}" type="datetimeFigureOut">
              <a:rPr lang="en-IN" smtClean="0"/>
              <a:t>10-12-2025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4243107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824524-4A4C-4F7E-A49B-898DE2A295DE}" type="datetimeFigureOut">
              <a:rPr lang="en-IN" smtClean="0"/>
              <a:t>10-12-2025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6E612-A7B3-45DF-BB43-AAF738736DA5}" type="slidenum">
              <a:rPr lang="en-IN" smtClean="0"/>
              <a:t>‹#›</a:t>
            </a:fld>
            <a:endParaRPr lang="en-IN"/>
          </a:p>
        </p:txBody>
      </p:sp>
    </p:spTree>
    <p:extLst>
      <p:ext uri="{BB962C8B-B14F-4D97-AF65-F5344CB8AC3E}">
        <p14:creationId xmlns:p14="http://schemas.microsoft.com/office/powerpoint/2010/main" val="792843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E5824524-4A4C-4F7E-A49B-898DE2A295DE}" type="datetimeFigureOut">
              <a:rPr lang="en-IN" smtClean="0"/>
              <a:t>10-12-2025</a:t>
            </a:fld>
            <a:endParaRPr lang="en-IN"/>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IN"/>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886E612-A7B3-45DF-BB43-AAF738736DA5}" type="slidenum">
              <a:rPr lang="en-IN" smtClean="0"/>
              <a:t>‹#›</a:t>
            </a:fld>
            <a:endParaRPr lang="en-IN"/>
          </a:p>
        </p:txBody>
      </p:sp>
    </p:spTree>
    <p:extLst>
      <p:ext uri="{BB962C8B-B14F-4D97-AF65-F5344CB8AC3E}">
        <p14:creationId xmlns:p14="http://schemas.microsoft.com/office/powerpoint/2010/main" val="3554479031"/>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A0E37-3015-9543-F8AF-E1B238E70EA7}"/>
              </a:ext>
            </a:extLst>
          </p:cNvPr>
          <p:cNvSpPr>
            <a:spLocks noGrp="1"/>
          </p:cNvSpPr>
          <p:nvPr>
            <p:ph type="title"/>
          </p:nvPr>
        </p:nvSpPr>
        <p:spPr/>
        <p:txBody>
          <a:bodyPr>
            <a:normAutofit fontScale="90000"/>
          </a:bodyPr>
          <a:lstStyle/>
          <a:p>
            <a:r>
              <a:rPr lang="en-US" b="1" dirty="0"/>
              <a:t>       Unit I: Fundamentals of Marketing</a:t>
            </a:r>
            <a:endParaRPr lang="en-IN" dirty="0"/>
          </a:p>
        </p:txBody>
      </p:sp>
      <p:sp>
        <p:nvSpPr>
          <p:cNvPr id="3" name="Content Placeholder 2">
            <a:extLst>
              <a:ext uri="{FF2B5EF4-FFF2-40B4-BE49-F238E27FC236}">
                <a16:creationId xmlns:a16="http://schemas.microsoft.com/office/drawing/2014/main" id="{AF40624A-B8E9-A411-AEA6-CEB36B2AD651}"/>
              </a:ext>
            </a:extLst>
          </p:cNvPr>
          <p:cNvSpPr>
            <a:spLocks noGrp="1"/>
          </p:cNvSpPr>
          <p:nvPr>
            <p:ph idx="1"/>
          </p:nvPr>
        </p:nvSpPr>
        <p:spPr/>
        <p:txBody>
          <a:bodyPr/>
          <a:lstStyle/>
          <a:p>
            <a:pPr marL="0" indent="0">
              <a:buNone/>
            </a:pPr>
            <a:r>
              <a:rPr lang="en-US" dirty="0"/>
              <a:t>Fundamentals of Marketing – Role of Marketing – Relationship of Marketing With Other Functional Areas- Concept of Marketing Mix – Marketing Approaches – Various Environmental Factors Affecting the Marketing Functions.</a:t>
            </a:r>
            <a:endParaRPr lang="en-IN" dirty="0"/>
          </a:p>
          <a:p>
            <a:endParaRPr lang="en-IN" dirty="0"/>
          </a:p>
        </p:txBody>
      </p:sp>
    </p:spTree>
    <p:extLst>
      <p:ext uri="{BB962C8B-B14F-4D97-AF65-F5344CB8AC3E}">
        <p14:creationId xmlns:p14="http://schemas.microsoft.com/office/powerpoint/2010/main" val="2629239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B0E6-5B79-849F-D1F9-9913263178FA}"/>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Fundamentals of Marketing </a:t>
            </a:r>
            <a:br>
              <a:rPr lang="en-IN" b="1" dirty="0"/>
            </a:br>
            <a:endParaRPr lang="en-IN" b="1" dirty="0"/>
          </a:p>
        </p:txBody>
      </p:sp>
      <p:sp>
        <p:nvSpPr>
          <p:cNvPr id="3" name="Content Placeholder 2">
            <a:extLst>
              <a:ext uri="{FF2B5EF4-FFF2-40B4-BE49-F238E27FC236}">
                <a16:creationId xmlns:a16="http://schemas.microsoft.com/office/drawing/2014/main" id="{A50423D2-940D-DE30-95D2-3DAF85F0950D}"/>
              </a:ext>
            </a:extLst>
          </p:cNvPr>
          <p:cNvSpPr>
            <a:spLocks noGrp="1"/>
          </p:cNvSpPr>
          <p:nvPr>
            <p:ph idx="1"/>
          </p:nvPr>
        </p:nvSpPr>
        <p:spPr/>
        <p:txBody>
          <a:bodyPr/>
          <a:lstStyle/>
          <a:p>
            <a:endParaRPr lang="en-IN" dirty="0"/>
          </a:p>
        </p:txBody>
      </p:sp>
      <p:pic>
        <p:nvPicPr>
          <p:cNvPr id="8" name="Picture 7">
            <a:extLst>
              <a:ext uri="{FF2B5EF4-FFF2-40B4-BE49-F238E27FC236}">
                <a16:creationId xmlns:a16="http://schemas.microsoft.com/office/drawing/2014/main" id="{F704C7B7-D024-BA09-BF39-0EDDC832E8F1}"/>
              </a:ext>
            </a:extLst>
          </p:cNvPr>
          <p:cNvPicPr>
            <a:picLocks noChangeAspect="1"/>
          </p:cNvPicPr>
          <p:nvPr/>
        </p:nvPicPr>
        <p:blipFill>
          <a:blip r:embed="rId2"/>
          <a:stretch>
            <a:fillRect/>
          </a:stretch>
        </p:blipFill>
        <p:spPr>
          <a:xfrm>
            <a:off x="838200" y="1510992"/>
            <a:ext cx="10515600" cy="4526014"/>
          </a:xfrm>
          <a:prstGeom prst="rect">
            <a:avLst/>
          </a:prstGeom>
        </p:spPr>
      </p:pic>
    </p:spTree>
    <p:extLst>
      <p:ext uri="{BB962C8B-B14F-4D97-AF65-F5344CB8AC3E}">
        <p14:creationId xmlns:p14="http://schemas.microsoft.com/office/powerpoint/2010/main" val="80927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B4CF517-5627-6A35-8C92-0AB475D6061C}"/>
              </a:ext>
            </a:extLst>
          </p:cNvPr>
          <p:cNvPicPr>
            <a:picLocks noGrp="1" noChangeAspect="1"/>
          </p:cNvPicPr>
          <p:nvPr>
            <p:ph idx="1"/>
          </p:nvPr>
        </p:nvPicPr>
        <p:blipFill>
          <a:blip r:embed="rId2"/>
          <a:stretch>
            <a:fillRect/>
          </a:stretch>
        </p:blipFill>
        <p:spPr>
          <a:xfrm>
            <a:off x="757084" y="894735"/>
            <a:ext cx="10835148" cy="5282228"/>
          </a:xfrm>
          <a:prstGeom prst="rect">
            <a:avLst/>
          </a:prstGeom>
        </p:spPr>
      </p:pic>
    </p:spTree>
    <p:extLst>
      <p:ext uri="{BB962C8B-B14F-4D97-AF65-F5344CB8AC3E}">
        <p14:creationId xmlns:p14="http://schemas.microsoft.com/office/powerpoint/2010/main" val="820882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35B51F6-606F-3609-85D5-86635E3733F1}"/>
              </a:ext>
            </a:extLst>
          </p:cNvPr>
          <p:cNvPicPr>
            <a:picLocks noGrp="1" noChangeAspect="1"/>
          </p:cNvPicPr>
          <p:nvPr>
            <p:ph idx="1"/>
          </p:nvPr>
        </p:nvPicPr>
        <p:blipFill>
          <a:blip r:embed="rId2"/>
          <a:stretch>
            <a:fillRect/>
          </a:stretch>
        </p:blipFill>
        <p:spPr>
          <a:xfrm>
            <a:off x="973394" y="884903"/>
            <a:ext cx="10264877" cy="5292060"/>
          </a:xfrm>
          <a:prstGeom prst="rect">
            <a:avLst/>
          </a:prstGeom>
        </p:spPr>
      </p:pic>
    </p:spTree>
    <p:extLst>
      <p:ext uri="{BB962C8B-B14F-4D97-AF65-F5344CB8AC3E}">
        <p14:creationId xmlns:p14="http://schemas.microsoft.com/office/powerpoint/2010/main" val="3769239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1B69EC-6610-8E99-18D6-824605F09612}"/>
              </a:ext>
            </a:extLst>
          </p:cNvPr>
          <p:cNvSpPr>
            <a:spLocks noGrp="1"/>
          </p:cNvSpPr>
          <p:nvPr>
            <p:ph idx="1"/>
          </p:nvPr>
        </p:nvSpPr>
        <p:spPr>
          <a:xfrm>
            <a:off x="838200" y="688258"/>
            <a:ext cx="10515600" cy="5488705"/>
          </a:xfrm>
        </p:spPr>
        <p:txBody>
          <a:bodyPr/>
          <a:lstStyle/>
          <a:p>
            <a:pPr marL="0" indent="0">
              <a:buNone/>
            </a:pPr>
            <a:r>
              <a:rPr lang="en-US" b="1" u="sng" dirty="0"/>
              <a:t>Meaning of Marketing:</a:t>
            </a:r>
          </a:p>
          <a:p>
            <a:pPr marL="0" indent="0">
              <a:buNone/>
            </a:pPr>
            <a:endParaRPr lang="en-IN" b="1" u="sng" dirty="0"/>
          </a:p>
          <a:p>
            <a:pPr lvl="0"/>
            <a:r>
              <a:rPr lang="en-US" b="1" dirty="0"/>
              <a:t>Marketing </a:t>
            </a:r>
            <a:r>
              <a:rPr lang="en-US" dirty="0"/>
              <a:t>refers to the activities involved in identifying customer needs and fulfilling them in the best possible way.</a:t>
            </a:r>
            <a:endParaRPr lang="en-IN" dirty="0"/>
          </a:p>
          <a:p>
            <a:pPr lvl="0"/>
            <a:r>
              <a:rPr lang="en-US" dirty="0"/>
              <a:t>It includes everything from understanding what people want, producing the product, deciding the price, promoting it, and delivering it.</a:t>
            </a:r>
            <a:endParaRPr lang="en-IN" dirty="0"/>
          </a:p>
          <a:p>
            <a:pPr lvl="0"/>
            <a:r>
              <a:rPr lang="en-US" dirty="0"/>
              <a:t>The main aim of marketing is to satisfy customer needs and earn profit.</a:t>
            </a:r>
            <a:endParaRPr lang="en-IN" dirty="0"/>
          </a:p>
          <a:p>
            <a:endParaRPr lang="en-IN" dirty="0"/>
          </a:p>
        </p:txBody>
      </p:sp>
    </p:spTree>
    <p:extLst>
      <p:ext uri="{BB962C8B-B14F-4D97-AF65-F5344CB8AC3E}">
        <p14:creationId xmlns:p14="http://schemas.microsoft.com/office/powerpoint/2010/main" val="1218910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287A51B-18A9-16A2-C3C0-7F56B229281C}"/>
              </a:ext>
            </a:extLst>
          </p:cNvPr>
          <p:cNvPicPr>
            <a:picLocks noGrp="1" noChangeAspect="1"/>
          </p:cNvPicPr>
          <p:nvPr>
            <p:ph idx="1"/>
          </p:nvPr>
        </p:nvPicPr>
        <p:blipFill>
          <a:blip r:embed="rId2"/>
          <a:stretch>
            <a:fillRect/>
          </a:stretch>
        </p:blipFill>
        <p:spPr>
          <a:xfrm>
            <a:off x="1189703" y="363794"/>
            <a:ext cx="11002297" cy="6223819"/>
          </a:xfrm>
          <a:prstGeom prst="rect">
            <a:avLst/>
          </a:prstGeom>
        </p:spPr>
      </p:pic>
    </p:spTree>
    <p:extLst>
      <p:ext uri="{BB962C8B-B14F-4D97-AF65-F5344CB8AC3E}">
        <p14:creationId xmlns:p14="http://schemas.microsoft.com/office/powerpoint/2010/main" val="292980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D670B8-31F0-A449-3A02-620B9AB126A9}"/>
              </a:ext>
            </a:extLst>
          </p:cNvPr>
          <p:cNvSpPr>
            <a:spLocks noGrp="1"/>
          </p:cNvSpPr>
          <p:nvPr>
            <p:ph idx="1"/>
          </p:nvPr>
        </p:nvSpPr>
        <p:spPr>
          <a:xfrm>
            <a:off x="838200" y="668595"/>
            <a:ext cx="10515600" cy="4709650"/>
          </a:xfrm>
        </p:spPr>
        <p:txBody>
          <a:bodyPr/>
          <a:lstStyle/>
          <a:p>
            <a:pPr marL="0" indent="0">
              <a:buNone/>
            </a:pPr>
            <a:r>
              <a:rPr lang="en-US" b="1" dirty="0"/>
              <a:t>Definition of Marketing:</a:t>
            </a:r>
          </a:p>
          <a:p>
            <a:pPr marL="0" indent="0">
              <a:buNone/>
            </a:pPr>
            <a:endParaRPr lang="en-US" b="1" dirty="0"/>
          </a:p>
          <a:p>
            <a:pPr marL="0" indent="0">
              <a:buNone/>
            </a:pPr>
            <a:endParaRPr lang="en-US" b="1" dirty="0"/>
          </a:p>
          <a:p>
            <a:pPr marL="0" indent="0">
              <a:buNone/>
            </a:pPr>
            <a:r>
              <a:rPr lang="en-US" dirty="0"/>
              <a:t>• Philip Kotler: "Marketing is the science and art of exploring, creating, and delivering value to satisfy the needs of a target market at a profit."</a:t>
            </a:r>
          </a:p>
          <a:p>
            <a:pPr marL="0" indent="0">
              <a:buNone/>
            </a:pPr>
            <a:r>
              <a:rPr lang="en-US" dirty="0"/>
              <a:t>• In simple words, marketing means finding out what customers want, making it available, and ensuring they are happy with it.</a:t>
            </a:r>
          </a:p>
          <a:p>
            <a:endParaRPr lang="en-IN" dirty="0"/>
          </a:p>
        </p:txBody>
      </p:sp>
    </p:spTree>
    <p:extLst>
      <p:ext uri="{BB962C8B-B14F-4D97-AF65-F5344CB8AC3E}">
        <p14:creationId xmlns:p14="http://schemas.microsoft.com/office/powerpoint/2010/main" val="3562646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40002-B1CC-83F8-304F-2B4B6F8DE5A1}"/>
              </a:ext>
            </a:extLst>
          </p:cNvPr>
          <p:cNvSpPr>
            <a:spLocks noGrp="1"/>
          </p:cNvSpPr>
          <p:nvPr>
            <p:ph idx="1"/>
          </p:nvPr>
        </p:nvSpPr>
        <p:spPr>
          <a:xfrm>
            <a:off x="838200" y="403123"/>
            <a:ext cx="10515600" cy="5773840"/>
          </a:xfrm>
        </p:spPr>
        <p:txBody>
          <a:bodyPr>
            <a:normAutofit/>
          </a:bodyPr>
          <a:lstStyle/>
          <a:p>
            <a:pPr marL="0" indent="0">
              <a:buNone/>
            </a:pPr>
            <a:r>
              <a:rPr lang="en-US" b="1" u="sng" dirty="0"/>
              <a:t>Nature of Marketing:</a:t>
            </a:r>
          </a:p>
          <a:p>
            <a:pPr marL="0" indent="0">
              <a:buNone/>
            </a:pPr>
            <a:endParaRPr lang="en-IN" b="1" u="sng" dirty="0"/>
          </a:p>
          <a:p>
            <a:pPr marL="0" indent="0">
              <a:buNone/>
            </a:pPr>
            <a:endParaRPr lang="en-IN" b="1" u="sng" dirty="0"/>
          </a:p>
          <a:p>
            <a:pPr marL="457200" lvl="0" indent="-457200">
              <a:buFont typeface="+mj-lt"/>
              <a:buAutoNum type="arabicPeriod"/>
            </a:pPr>
            <a:r>
              <a:rPr lang="en-US" dirty="0"/>
              <a:t>Focus is on the customer’s needs and satisfaction.</a:t>
            </a:r>
            <a:endParaRPr lang="en-IN" dirty="0"/>
          </a:p>
          <a:p>
            <a:pPr marL="457200" lvl="0" indent="-457200">
              <a:buFont typeface="+mj-lt"/>
              <a:buAutoNum type="arabicPeriod"/>
            </a:pPr>
            <a:r>
              <a:rPr lang="en-US" dirty="0"/>
              <a:t>Aims at earning profit by creating value for customers.</a:t>
            </a:r>
            <a:endParaRPr lang="en-IN" dirty="0"/>
          </a:p>
          <a:p>
            <a:pPr marL="457200" lvl="0" indent="-457200">
              <a:buFont typeface="+mj-lt"/>
              <a:buAutoNum type="arabicPeriod"/>
            </a:pPr>
            <a:r>
              <a:rPr lang="en-US" dirty="0"/>
              <a:t>Keeps changing as per market trends, competition and technology.</a:t>
            </a:r>
            <a:endParaRPr lang="en-IN" dirty="0"/>
          </a:p>
          <a:p>
            <a:pPr marL="457200" lvl="0" indent="-457200">
              <a:buFont typeface="+mj-lt"/>
              <a:buAutoNum type="arabicPeriod"/>
            </a:pPr>
            <a:r>
              <a:rPr lang="en-US" dirty="0"/>
              <a:t>Helps in improving the standard of living and creating employment.</a:t>
            </a:r>
            <a:endParaRPr lang="en-IN" dirty="0"/>
          </a:p>
          <a:p>
            <a:pPr marL="457200" lvl="0" indent="-457200">
              <a:buFont typeface="+mj-lt"/>
              <a:buAutoNum type="arabicPeriod"/>
            </a:pPr>
            <a:r>
              <a:rPr lang="en-US" dirty="0"/>
              <a:t>Involves exchange of goods/services for money or value.</a:t>
            </a:r>
            <a:endParaRPr lang="en-IN" dirty="0"/>
          </a:p>
          <a:p>
            <a:endParaRPr lang="en-IN" dirty="0"/>
          </a:p>
        </p:txBody>
      </p:sp>
    </p:spTree>
    <p:extLst>
      <p:ext uri="{BB962C8B-B14F-4D97-AF65-F5344CB8AC3E}">
        <p14:creationId xmlns:p14="http://schemas.microsoft.com/office/powerpoint/2010/main" val="1030776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261F9-95B2-395E-22D3-F8D689AB162A}"/>
              </a:ext>
            </a:extLst>
          </p:cNvPr>
          <p:cNvSpPr>
            <a:spLocks noGrp="1"/>
          </p:cNvSpPr>
          <p:nvPr>
            <p:ph idx="1"/>
          </p:nvPr>
        </p:nvSpPr>
        <p:spPr>
          <a:xfrm>
            <a:off x="344129" y="432619"/>
            <a:ext cx="11009671" cy="5744344"/>
          </a:xfrm>
        </p:spPr>
        <p:txBody>
          <a:bodyPr>
            <a:noAutofit/>
          </a:bodyPr>
          <a:lstStyle/>
          <a:p>
            <a:pPr marL="0" indent="0">
              <a:buNone/>
            </a:pPr>
            <a:r>
              <a:rPr lang="en-US" sz="2400" b="1" u="sng" dirty="0">
                <a:latin typeface="Times New Roman" panose="02020603050405020304" pitchFamily="18" charset="0"/>
                <a:cs typeface="Times New Roman" panose="02020603050405020304" pitchFamily="18" charset="0"/>
              </a:rPr>
              <a:t>Scope of Marketing:</a:t>
            </a:r>
            <a:endParaRPr lang="en-IN" sz="2400" b="1" u="sng"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Marketing covers a wide range of activities:</a:t>
            </a:r>
          </a:p>
          <a:p>
            <a:pPr marL="0" indent="0">
              <a:buNone/>
            </a:pPr>
            <a:endParaRPr lang="en-US" sz="2400" dirty="0">
              <a:latin typeface="Times New Roman" panose="02020603050405020304" pitchFamily="18" charset="0"/>
              <a:cs typeface="Times New Roman" panose="02020603050405020304" pitchFamily="18" charset="0"/>
            </a:endParaRPr>
          </a:p>
          <a:p>
            <a:pPr marL="457200" lvl="0" indent="-457200">
              <a:lnSpc>
                <a:spcPct val="150000"/>
              </a:lnSpc>
              <a:spcBef>
                <a:spcPts val="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Understanding customer </a:t>
            </a:r>
            <a:r>
              <a:rPr lang="en-US" sz="2400" dirty="0" err="1">
                <a:latin typeface="Times New Roman" panose="02020603050405020304" pitchFamily="18" charset="0"/>
                <a:cs typeface="Times New Roman" panose="02020603050405020304" pitchFamily="18" charset="0"/>
              </a:rPr>
              <a:t>behaviour</a:t>
            </a:r>
            <a:r>
              <a:rPr lang="en-US" sz="2400" dirty="0">
                <a:latin typeface="Times New Roman" panose="02020603050405020304" pitchFamily="18" charset="0"/>
                <a:cs typeface="Times New Roman" panose="02020603050405020304" pitchFamily="18" charset="0"/>
              </a:rPr>
              <a:t>, tastes, and preferences.</a:t>
            </a:r>
          </a:p>
          <a:p>
            <a:pPr marL="457200" lvl="0" indent="-457200">
              <a:lnSpc>
                <a:spcPct val="150000"/>
              </a:lnSpc>
              <a:spcBef>
                <a:spcPts val="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Designing and improving products as per need.</a:t>
            </a:r>
          </a:p>
          <a:p>
            <a:pPr marL="457200" lvl="0" indent="-457200">
              <a:lnSpc>
                <a:spcPct val="150000"/>
              </a:lnSpc>
              <a:spcBef>
                <a:spcPts val="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Deciding the right price that is affordable and profitable.</a:t>
            </a:r>
          </a:p>
          <a:p>
            <a:pPr marL="457200" lvl="0" indent="-457200">
              <a:lnSpc>
                <a:spcPct val="150000"/>
              </a:lnSpc>
              <a:spcBef>
                <a:spcPts val="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Informing and persuading customers through advertising, sales, etc.</a:t>
            </a:r>
          </a:p>
          <a:p>
            <a:pPr marL="457200" lvl="0" indent="-457200">
              <a:lnSpc>
                <a:spcPct val="150000"/>
              </a:lnSpc>
              <a:spcBef>
                <a:spcPts val="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Making products available to customers at the right place and time.</a:t>
            </a:r>
          </a:p>
          <a:p>
            <a:pPr marL="457200" lvl="0" indent="-457200">
              <a:lnSpc>
                <a:spcPct val="150000"/>
              </a:lnSpc>
              <a:spcBef>
                <a:spcPts val="0"/>
              </a:spcBef>
              <a:spcAft>
                <a:spcPts val="0"/>
              </a:spcAft>
              <a:buFont typeface="+mj-lt"/>
              <a:buAutoNum type="arabicPeriod"/>
            </a:pPr>
            <a:r>
              <a:rPr lang="en-US" sz="2400" dirty="0">
                <a:latin typeface="Times New Roman" panose="02020603050405020304" pitchFamily="18" charset="0"/>
                <a:cs typeface="Times New Roman" panose="02020603050405020304" pitchFamily="18" charset="0"/>
              </a:rPr>
              <a:t>Providing support to customers even after the sale.</a:t>
            </a:r>
            <a:endParaRPr lang="en-IN" sz="2400" dirty="0">
              <a:latin typeface="Times New Roman" panose="02020603050405020304" pitchFamily="18" charset="0"/>
              <a:cs typeface="Times New Roman" panose="02020603050405020304" pitchFamily="18" charset="0"/>
            </a:endParaRPr>
          </a:p>
          <a:p>
            <a:pPr marL="0" indent="0">
              <a:lnSpc>
                <a:spcPct val="150000"/>
              </a:lnSpc>
              <a:spcBef>
                <a:spcPts val="0"/>
              </a:spcBef>
              <a:spcAft>
                <a:spcPts val="0"/>
              </a:spcAft>
              <a:buNone/>
            </a:pPr>
            <a:br>
              <a:rPr lang="en-US" sz="2400" dirty="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0755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59925FD8-87CC-B0A8-86F1-9483E1A41198}"/>
              </a:ext>
            </a:extLst>
          </p:cNvPr>
          <p:cNvSpPr>
            <a:spLocks noGrp="1" noChangeArrowheads="1"/>
          </p:cNvSpPr>
          <p:nvPr>
            <p:ph idx="1"/>
          </p:nvPr>
        </p:nvSpPr>
        <p:spPr bwMode="auto">
          <a:xfrm>
            <a:off x="786581" y="53250"/>
            <a:ext cx="10567219"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Importance of Marketing</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2400" dirty="0">
              <a:latin typeface="Times New Roman" panose="02020603050405020304" pitchFamily="18" charset="0"/>
              <a:cs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Marketing helps a business understand customer needs.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mobile company learns that students want better cameras.</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It increases sales by attracting more buyers.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bakery sells more cakes after advertising its offers.</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Marketing creates brand awareness among customers.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Amul ads help people easily recognize the brand.</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It builds customer loyalty through good service and offers.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Amazon Prime keeps customers loyal with fast delivery.</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Marketing helps a company face competition.</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Domino’s attracts customers with its 30-minute delivery promise.</a:t>
            </a:r>
          </a:p>
        </p:txBody>
      </p:sp>
    </p:spTree>
    <p:extLst>
      <p:ext uri="{BB962C8B-B14F-4D97-AF65-F5344CB8AC3E}">
        <p14:creationId xmlns:p14="http://schemas.microsoft.com/office/powerpoint/2010/main" val="253070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544E27-CCA5-DD04-43D3-AB202F1569D1}"/>
              </a:ext>
            </a:extLst>
          </p:cNvPr>
          <p:cNvSpPr>
            <a:spLocks noGrp="1"/>
          </p:cNvSpPr>
          <p:nvPr>
            <p:ph idx="1"/>
          </p:nvPr>
        </p:nvSpPr>
        <p:spPr>
          <a:xfrm>
            <a:off x="838200" y="619432"/>
            <a:ext cx="10515600" cy="5557531"/>
          </a:xfrm>
        </p:spPr>
        <p:txBody>
          <a:bodyPr>
            <a:normAutofit/>
          </a:bodyPr>
          <a:lstStyle/>
          <a:p>
            <a:pPr marL="0" lvl="0" indent="0" eaLnBrk="0" fontAlgn="base" hangingPunct="0">
              <a:lnSpc>
                <a:spcPct val="100000"/>
              </a:lnSpc>
              <a:spcBef>
                <a:spcPct val="0"/>
              </a:spcBef>
              <a:spcAft>
                <a:spcPct val="0"/>
              </a:spcAft>
              <a:buNone/>
            </a:pPr>
            <a:r>
              <a:rPr lang="en-US" altLang="en-US" sz="2400" dirty="0">
                <a:latin typeface="Times New Roman" panose="02020603050405020304" pitchFamily="18" charset="0"/>
                <a:cs typeface="Times New Roman" panose="02020603050405020304" pitchFamily="18" charset="0"/>
              </a:rPr>
              <a:t>6. It helps introduce new products successfully.</a:t>
            </a:r>
            <a:br>
              <a:rPr lang="en-US" altLang="en-US" sz="2400" dirty="0">
                <a:latin typeface="Times New Roman" panose="02020603050405020304" pitchFamily="18" charset="0"/>
                <a:cs typeface="Times New Roman" panose="02020603050405020304" pitchFamily="18" charset="0"/>
              </a:rPr>
            </a:br>
            <a:r>
              <a:rPr lang="en-US" altLang="en-US" sz="2400" b="1" dirty="0">
                <a:latin typeface="Times New Roman" panose="02020603050405020304" pitchFamily="18" charset="0"/>
                <a:cs typeface="Times New Roman" panose="02020603050405020304" pitchFamily="18" charset="0"/>
              </a:rPr>
              <a:t>Example:</a:t>
            </a:r>
            <a:r>
              <a:rPr lang="en-US" altLang="en-US" sz="2400" dirty="0">
                <a:latin typeface="Times New Roman" panose="02020603050405020304" pitchFamily="18" charset="0"/>
                <a:cs typeface="Times New Roman" panose="02020603050405020304" pitchFamily="18" charset="0"/>
              </a:rPr>
              <a:t> Oreo promotes its new flavors on social media to attract buyers.</a:t>
            </a:r>
          </a:p>
          <a:p>
            <a:pPr marL="457200" lvl="0" indent="-457200" eaLnBrk="0" fontAlgn="base" hangingPunct="0">
              <a:lnSpc>
                <a:spcPct val="100000"/>
              </a:lnSpc>
              <a:spcBef>
                <a:spcPct val="0"/>
              </a:spcBef>
              <a:spcAft>
                <a:spcPct val="0"/>
              </a:spcAft>
              <a:buFont typeface="+mj-lt"/>
              <a:buAutoNum type="arabicPeriod"/>
            </a:pPr>
            <a:endParaRPr lang="en-US" altLang="en-US" sz="2400" dirty="0">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2400" dirty="0">
                <a:latin typeface="Times New Roman" panose="02020603050405020304" pitchFamily="18" charset="0"/>
                <a:cs typeface="Times New Roman" panose="02020603050405020304" pitchFamily="18" charset="0"/>
              </a:rPr>
              <a:t>7. Marketing improves the public image of a company.</a:t>
            </a:r>
            <a:br>
              <a:rPr lang="en-US" altLang="en-US" sz="2400" dirty="0">
                <a:latin typeface="Times New Roman" panose="02020603050405020304" pitchFamily="18" charset="0"/>
                <a:cs typeface="Times New Roman" panose="02020603050405020304" pitchFamily="18" charset="0"/>
              </a:rPr>
            </a:br>
            <a:r>
              <a:rPr lang="en-US" altLang="en-US" sz="2400" b="1" dirty="0">
                <a:latin typeface="Times New Roman" panose="02020603050405020304" pitchFamily="18" charset="0"/>
                <a:cs typeface="Times New Roman" panose="02020603050405020304" pitchFamily="18" charset="0"/>
              </a:rPr>
              <a:t>Example:</a:t>
            </a:r>
            <a:r>
              <a:rPr lang="en-US" altLang="en-US" sz="2400" dirty="0">
                <a:latin typeface="Times New Roman" panose="02020603050405020304" pitchFamily="18" charset="0"/>
                <a:cs typeface="Times New Roman" panose="02020603050405020304" pitchFamily="18" charset="0"/>
              </a:rPr>
              <a:t> TATA supports social causes, building a positive brand image.</a:t>
            </a:r>
          </a:p>
          <a:p>
            <a:pPr marL="457200" lvl="0" indent="-457200" eaLnBrk="0" fontAlgn="base" hangingPunct="0">
              <a:lnSpc>
                <a:spcPct val="100000"/>
              </a:lnSpc>
              <a:spcBef>
                <a:spcPct val="0"/>
              </a:spcBef>
              <a:spcAft>
                <a:spcPct val="0"/>
              </a:spcAft>
              <a:buFont typeface="+mj-lt"/>
              <a:buAutoNum type="arabicPeriod"/>
            </a:pPr>
            <a:endParaRPr lang="en-US" altLang="en-US" sz="2400" dirty="0">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2400" dirty="0">
                <a:latin typeface="Times New Roman" panose="02020603050405020304" pitchFamily="18" charset="0"/>
                <a:cs typeface="Times New Roman" panose="02020603050405020304" pitchFamily="18" charset="0"/>
              </a:rPr>
              <a:t>8. It guides production by showing what customers prefer.</a:t>
            </a:r>
            <a:br>
              <a:rPr lang="en-US" altLang="en-US" sz="2400" dirty="0">
                <a:latin typeface="Times New Roman" panose="02020603050405020304" pitchFamily="18" charset="0"/>
                <a:cs typeface="Times New Roman" panose="02020603050405020304" pitchFamily="18" charset="0"/>
              </a:rPr>
            </a:br>
            <a:r>
              <a:rPr lang="en-US" altLang="en-US" sz="2400" b="1" dirty="0">
                <a:latin typeface="Times New Roman" panose="02020603050405020304" pitchFamily="18" charset="0"/>
                <a:cs typeface="Times New Roman" panose="02020603050405020304" pitchFamily="18" charset="0"/>
              </a:rPr>
              <a:t>Example:</a:t>
            </a:r>
            <a:r>
              <a:rPr lang="en-US" altLang="en-US" sz="2400" dirty="0">
                <a:latin typeface="Times New Roman" panose="02020603050405020304" pitchFamily="18" charset="0"/>
                <a:cs typeface="Times New Roman" panose="02020603050405020304" pitchFamily="18" charset="0"/>
              </a:rPr>
              <a:t> Laptop makers increase production of lightweight models.</a:t>
            </a:r>
          </a:p>
          <a:p>
            <a:pPr marL="457200" lvl="0" indent="-457200" eaLnBrk="0" fontAlgn="base" hangingPunct="0">
              <a:lnSpc>
                <a:spcPct val="100000"/>
              </a:lnSpc>
              <a:spcBef>
                <a:spcPct val="0"/>
              </a:spcBef>
              <a:spcAft>
                <a:spcPct val="0"/>
              </a:spcAft>
              <a:buFont typeface="+mj-lt"/>
              <a:buAutoNum type="arabicPeriod"/>
            </a:pPr>
            <a:endParaRPr lang="en-US" altLang="en-US" sz="2400" dirty="0">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2400" dirty="0">
                <a:latin typeface="Times New Roman" panose="02020603050405020304" pitchFamily="18" charset="0"/>
                <a:cs typeface="Times New Roman" panose="02020603050405020304" pitchFamily="18" charset="0"/>
              </a:rPr>
              <a:t>9. Marketing supports business expansion into new markets.</a:t>
            </a:r>
            <a:br>
              <a:rPr lang="en-US" altLang="en-US" sz="2400" dirty="0">
                <a:latin typeface="Times New Roman" panose="02020603050405020304" pitchFamily="18" charset="0"/>
                <a:cs typeface="Times New Roman" panose="02020603050405020304" pitchFamily="18" charset="0"/>
              </a:rPr>
            </a:br>
            <a:r>
              <a:rPr lang="en-US" altLang="en-US" sz="2400" b="1" dirty="0">
                <a:latin typeface="Times New Roman" panose="02020603050405020304" pitchFamily="18" charset="0"/>
                <a:cs typeface="Times New Roman" panose="02020603050405020304" pitchFamily="18" charset="0"/>
              </a:rPr>
              <a:t>Example:</a:t>
            </a:r>
            <a:r>
              <a:rPr lang="en-US" altLang="en-US" sz="2400" dirty="0">
                <a:latin typeface="Times New Roman" panose="02020603050405020304" pitchFamily="18" charset="0"/>
                <a:cs typeface="Times New Roman" panose="02020603050405020304" pitchFamily="18" charset="0"/>
              </a:rPr>
              <a:t> Indian brands promote their products in Gulf countries.</a:t>
            </a:r>
          </a:p>
          <a:p>
            <a:pPr marL="457200" lvl="0" indent="-457200" eaLnBrk="0" fontAlgn="base" hangingPunct="0">
              <a:lnSpc>
                <a:spcPct val="100000"/>
              </a:lnSpc>
              <a:spcBef>
                <a:spcPct val="0"/>
              </a:spcBef>
              <a:spcAft>
                <a:spcPct val="0"/>
              </a:spcAft>
              <a:buFont typeface="+mj-lt"/>
              <a:buAutoNum type="arabicPeriod"/>
            </a:pPr>
            <a:endParaRPr lang="en-US" altLang="en-US" sz="2400" dirty="0">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2400">
                <a:latin typeface="Times New Roman" panose="02020603050405020304" pitchFamily="18" charset="0"/>
                <a:cs typeface="Times New Roman" panose="02020603050405020304" pitchFamily="18" charset="0"/>
              </a:rPr>
              <a:t>10. It </a:t>
            </a:r>
            <a:r>
              <a:rPr lang="en-US" altLang="en-US" sz="2400" dirty="0">
                <a:latin typeface="Times New Roman" panose="02020603050405020304" pitchFamily="18" charset="0"/>
                <a:cs typeface="Times New Roman" panose="02020603050405020304" pitchFamily="18" charset="0"/>
              </a:rPr>
              <a:t>supports the economy by creating jobs and promoting trade.</a:t>
            </a:r>
            <a:br>
              <a:rPr lang="en-US" altLang="en-US" sz="2400" dirty="0">
                <a:latin typeface="Times New Roman" panose="02020603050405020304" pitchFamily="18" charset="0"/>
                <a:cs typeface="Times New Roman" panose="02020603050405020304" pitchFamily="18" charset="0"/>
              </a:rPr>
            </a:br>
            <a:r>
              <a:rPr lang="en-US" altLang="en-US" sz="2400" b="1" dirty="0">
                <a:latin typeface="Times New Roman" panose="02020603050405020304" pitchFamily="18" charset="0"/>
                <a:cs typeface="Times New Roman" panose="02020603050405020304" pitchFamily="18" charset="0"/>
              </a:rPr>
              <a:t>Example:</a:t>
            </a:r>
            <a:r>
              <a:rPr lang="en-US" altLang="en-US" sz="2400" dirty="0">
                <a:latin typeface="Times New Roman" panose="02020603050405020304" pitchFamily="18" charset="0"/>
                <a:cs typeface="Times New Roman" panose="02020603050405020304" pitchFamily="18" charset="0"/>
              </a:rPr>
              <a:t> Advertising agencies employ designers and marketers.</a:t>
            </a:r>
          </a:p>
          <a:p>
            <a:endParaRPr lang="en-IN" dirty="0"/>
          </a:p>
        </p:txBody>
      </p:sp>
    </p:spTree>
    <p:extLst>
      <p:ext uri="{BB962C8B-B14F-4D97-AF65-F5344CB8AC3E}">
        <p14:creationId xmlns:p14="http://schemas.microsoft.com/office/powerpoint/2010/main" val="3095016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8BC7D-82CB-1743-C193-C7BB7AE8CC48}"/>
              </a:ext>
            </a:extLst>
          </p:cNvPr>
          <p:cNvSpPr>
            <a:spLocks noGrp="1"/>
          </p:cNvSpPr>
          <p:nvPr>
            <p:ph type="title"/>
          </p:nvPr>
        </p:nvSpPr>
        <p:spPr/>
        <p:txBody>
          <a:bodyPr/>
          <a:lstStyle/>
          <a:p>
            <a:pPr algn="ctr"/>
            <a:r>
              <a:rPr lang="en-IN" b="1" dirty="0">
                <a:latin typeface="Times New Roman" panose="02020603050405020304" pitchFamily="18" charset="0"/>
                <a:cs typeface="Times New Roman" panose="02020603050405020304" pitchFamily="18" charset="0"/>
              </a:rPr>
              <a:t>Functions of Marketing</a:t>
            </a:r>
          </a:p>
        </p:txBody>
      </p:sp>
      <p:sp>
        <p:nvSpPr>
          <p:cNvPr id="4" name="Rectangle 1">
            <a:extLst>
              <a:ext uri="{FF2B5EF4-FFF2-40B4-BE49-F238E27FC236}">
                <a16:creationId xmlns:a16="http://schemas.microsoft.com/office/drawing/2014/main" id="{1CB4E022-27C5-A2C6-4489-E874924588AA}"/>
              </a:ext>
            </a:extLst>
          </p:cNvPr>
          <p:cNvSpPr>
            <a:spLocks noGrp="1" noChangeArrowheads="1"/>
          </p:cNvSpPr>
          <p:nvPr>
            <p:ph idx="1"/>
          </p:nvPr>
        </p:nvSpPr>
        <p:spPr bwMode="auto">
          <a:xfrm>
            <a:off x="838200" y="2108468"/>
            <a:ext cx="912352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Marketing researches customer needs and market trends.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clothing store asks students which styles they like.</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It helps develop and improve products.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Phone makers add better batteries based on feedback.</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Marketing helps decide the right price for products.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company sets affordable prices for budget smartphones.</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It promotes products through ads and campaigns.</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café uses Instagram reels to attract college students.</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Marketing ensures products reach customers on time and place.</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Zomato and Swiggy deliver food quickly to homes.</a:t>
            </a:r>
          </a:p>
        </p:txBody>
      </p:sp>
    </p:spTree>
    <p:extLst>
      <p:ext uri="{BB962C8B-B14F-4D97-AF65-F5344CB8AC3E}">
        <p14:creationId xmlns:p14="http://schemas.microsoft.com/office/powerpoint/2010/main" val="1326792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3A1B53-B95E-6646-8170-F062BFF7925D}"/>
              </a:ext>
            </a:extLst>
          </p:cNvPr>
          <p:cNvSpPr>
            <a:spLocks noGrp="1"/>
          </p:cNvSpPr>
          <p:nvPr>
            <p:ph idx="1"/>
          </p:nvPr>
        </p:nvSpPr>
        <p:spPr>
          <a:xfrm>
            <a:off x="838200" y="757084"/>
            <a:ext cx="10515600" cy="5419879"/>
          </a:xfrm>
        </p:spPr>
        <p:txBody>
          <a:bodyPr>
            <a:normAutofit/>
          </a:bodyPr>
          <a:lstStyle/>
          <a:p>
            <a:pPr marL="514350" indent="-514350">
              <a:buFont typeface="+mj-lt"/>
              <a:buAutoNum type="arabicPeriod"/>
            </a:pPr>
            <a:r>
              <a:rPr lang="en-US" dirty="0">
                <a:latin typeface="Times New Roman" panose="02020603050405020304" pitchFamily="18" charset="0"/>
                <a:cs typeface="Times New Roman" panose="02020603050405020304" pitchFamily="18" charset="0"/>
              </a:rPr>
              <a:t>It involves purchasing and assembling materials needed for production.</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Shops buy goods in bulk from wholesalers.</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Marketing stores goods safely until customers buy them.</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Amazon keeps products in warehouses for fast delivery.</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It includes transporting goods to different locations.</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Trucks deliver FMCG products to supermarkets.</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Marketing manages risks by planning for market changes.</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Companies prepare extra stock before festival seasons.</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It provides customer service before and after sales.</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Laptop brands offer warranty and free servicing.</a:t>
            </a:r>
          </a:p>
          <a:p>
            <a:endParaRPr lang="en-IN" dirty="0"/>
          </a:p>
        </p:txBody>
      </p:sp>
    </p:spTree>
    <p:extLst>
      <p:ext uri="{BB962C8B-B14F-4D97-AF65-F5344CB8AC3E}">
        <p14:creationId xmlns:p14="http://schemas.microsoft.com/office/powerpoint/2010/main" val="1759243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C00AD-1688-869A-0543-E9D5C0573C75}"/>
              </a:ext>
            </a:extLst>
          </p:cNvPr>
          <p:cNvSpPr>
            <a:spLocks noGrp="1"/>
          </p:cNvSpPr>
          <p:nvPr>
            <p:ph type="title"/>
          </p:nvPr>
        </p:nvSpPr>
        <p:spPr/>
        <p:txBody>
          <a:bodyPr>
            <a:normAutofit fontScale="90000"/>
          </a:bodyPr>
          <a:lstStyle/>
          <a:p>
            <a:r>
              <a:rPr lang="en-US" b="1" u="sng" dirty="0"/>
              <a:t>Evolution of Marketing Concept</a:t>
            </a:r>
            <a:br>
              <a:rPr lang="en-IN" b="1" u="sng" dirty="0"/>
            </a:br>
            <a:endParaRPr lang="en-IN" dirty="0"/>
          </a:p>
        </p:txBody>
      </p:sp>
      <p:sp>
        <p:nvSpPr>
          <p:cNvPr id="3" name="Content Placeholder 2">
            <a:extLst>
              <a:ext uri="{FF2B5EF4-FFF2-40B4-BE49-F238E27FC236}">
                <a16:creationId xmlns:a16="http://schemas.microsoft.com/office/drawing/2014/main" id="{0C982B85-D96A-3ABF-B38D-833B0A38FCD0}"/>
              </a:ext>
            </a:extLst>
          </p:cNvPr>
          <p:cNvSpPr>
            <a:spLocks noGrp="1"/>
          </p:cNvSpPr>
          <p:nvPr>
            <p:ph idx="1"/>
          </p:nvPr>
        </p:nvSpPr>
        <p:spPr/>
        <p:txBody>
          <a:bodyPr>
            <a:norm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Marketing has developed over time. Businesses changed their way of thinking about customers. Let’s understand the six main concepts:</a:t>
            </a:r>
            <a:br>
              <a:rPr lang="en-IN" sz="2400" dirty="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0232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42568-DFC5-E057-759C-5B09B0FF3F39}"/>
              </a:ext>
            </a:extLst>
          </p:cNvPr>
          <p:cNvSpPr>
            <a:spLocks noGrp="1"/>
          </p:cNvSpPr>
          <p:nvPr>
            <p:ph type="title"/>
          </p:nvPr>
        </p:nvSpPr>
        <p:spPr>
          <a:xfrm>
            <a:off x="838200" y="642594"/>
            <a:ext cx="10287000" cy="1371600"/>
          </a:xfrm>
        </p:spPr>
        <p:txBody>
          <a:bodyPr>
            <a:normAutofit fontScale="90000"/>
          </a:bodyPr>
          <a:lstStyle/>
          <a:p>
            <a:br>
              <a:rPr lang="en-IN" sz="2400" b="1" dirty="0">
                <a:latin typeface="Times New Roman" panose="02020603050405020304" pitchFamily="18" charset="0"/>
                <a:cs typeface="Times New Roman" panose="02020603050405020304" pitchFamily="18" charset="0"/>
              </a:rPr>
            </a:br>
            <a:br>
              <a:rPr lang="en-IN" sz="2400" b="1" dirty="0">
                <a:latin typeface="Times New Roman" panose="02020603050405020304" pitchFamily="18" charset="0"/>
                <a:cs typeface="Times New Roman" panose="02020603050405020304" pitchFamily="18" charset="0"/>
              </a:rPr>
            </a:br>
            <a:r>
              <a:rPr lang="en-IN" sz="2400" b="1" dirty="0">
                <a:latin typeface="Times New Roman" panose="02020603050405020304" pitchFamily="18" charset="0"/>
                <a:cs typeface="Times New Roman" panose="02020603050405020304" pitchFamily="18" charset="0"/>
              </a:rPr>
              <a:t>1. Production Concept</a:t>
            </a:r>
            <a:br>
              <a:rPr lang="en-IN" sz="2400" b="1" dirty="0">
                <a:latin typeface="Times New Roman" panose="02020603050405020304" pitchFamily="18" charset="0"/>
                <a:cs typeface="Times New Roman" panose="02020603050405020304" pitchFamily="18" charset="0"/>
              </a:rPr>
            </a:br>
            <a:br>
              <a:rPr lang="en-IN" sz="2400" b="1" dirty="0">
                <a:latin typeface="Times New Roman" panose="02020603050405020304" pitchFamily="18" charset="0"/>
                <a:cs typeface="Times New Roman" panose="02020603050405020304" pitchFamily="18" charset="0"/>
              </a:rPr>
            </a:br>
            <a:br>
              <a:rPr lang="en-IN" sz="2400" b="1" dirty="0">
                <a:latin typeface="Times New Roman" panose="02020603050405020304" pitchFamily="18" charset="0"/>
                <a:cs typeface="Times New Roman" panose="02020603050405020304" pitchFamily="18" charset="0"/>
              </a:rPr>
            </a:br>
            <a:endParaRPr lang="en-IN" sz="2400" b="1" dirty="0">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8F8962BE-9982-F70F-442F-DB948A09AE07}"/>
              </a:ext>
            </a:extLst>
          </p:cNvPr>
          <p:cNvSpPr>
            <a:spLocks noGrp="1" noChangeArrowheads="1"/>
          </p:cNvSpPr>
          <p:nvPr>
            <p:ph idx="1"/>
          </p:nvPr>
        </p:nvSpPr>
        <p:spPr bwMode="auto">
          <a:xfrm>
            <a:off x="838200" y="2164734"/>
            <a:ext cx="9684895" cy="3673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Focus on producing more goods at a low cost.</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Believes customers buy products that are cheap and easily available.</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Useful when demand is higher than supply.</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Ignores customer needs and quality.</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Factories producing large quantities of basic soaps at low cost.</a:t>
            </a:r>
          </a:p>
        </p:txBody>
      </p:sp>
    </p:spTree>
    <p:extLst>
      <p:ext uri="{BB962C8B-B14F-4D97-AF65-F5344CB8AC3E}">
        <p14:creationId xmlns:p14="http://schemas.microsoft.com/office/powerpoint/2010/main" val="1498714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49DC-C240-C7AA-7C77-9E8B4256DF87}"/>
              </a:ext>
            </a:extLst>
          </p:cNvPr>
          <p:cNvSpPr>
            <a:spLocks noGrp="1"/>
          </p:cNvSpPr>
          <p:nvPr>
            <p:ph type="title"/>
          </p:nvPr>
        </p:nvSpPr>
        <p:spPr>
          <a:xfrm>
            <a:off x="771832" y="453615"/>
            <a:ext cx="10515600" cy="1325563"/>
          </a:xfrm>
        </p:spPr>
        <p:txBody>
          <a:bodyPr>
            <a:normAutofit/>
          </a:bodyPr>
          <a:lstStyle/>
          <a:p>
            <a:r>
              <a:rPr lang="en-IN" sz="2400" b="1" dirty="0">
                <a:latin typeface="Times New Roman" panose="02020603050405020304" pitchFamily="18" charset="0"/>
                <a:cs typeface="Times New Roman" panose="02020603050405020304" pitchFamily="18" charset="0"/>
              </a:rPr>
              <a:t>2. Product Concept</a:t>
            </a:r>
          </a:p>
        </p:txBody>
      </p:sp>
      <p:sp>
        <p:nvSpPr>
          <p:cNvPr id="4" name="Rectangle 1">
            <a:extLst>
              <a:ext uri="{FF2B5EF4-FFF2-40B4-BE49-F238E27FC236}">
                <a16:creationId xmlns:a16="http://schemas.microsoft.com/office/drawing/2014/main" id="{DD27A827-1384-E89D-2A66-792FD4C2CCD1}"/>
              </a:ext>
            </a:extLst>
          </p:cNvPr>
          <p:cNvSpPr>
            <a:spLocks noGrp="1" noChangeArrowheads="1"/>
          </p:cNvSpPr>
          <p:nvPr>
            <p:ph idx="1"/>
          </p:nvPr>
        </p:nvSpPr>
        <p:spPr bwMode="auto">
          <a:xfrm>
            <a:off x="838200" y="2164734"/>
            <a:ext cx="9099607" cy="3673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Focus on high quality and better features.</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Believes customers prefer superior and innovative products.</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Companies invest in technology and improvement.</a:t>
            </a:r>
          </a:p>
          <a:p>
            <a:pPr marL="457200" marR="0" lvl="0" indent="-4572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May ignore customer budget or convenience.</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Example: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Apple improving the camera quality in every new iPhone.</a:t>
            </a:r>
          </a:p>
        </p:txBody>
      </p:sp>
    </p:spTree>
    <p:extLst>
      <p:ext uri="{BB962C8B-B14F-4D97-AF65-F5344CB8AC3E}">
        <p14:creationId xmlns:p14="http://schemas.microsoft.com/office/powerpoint/2010/main" val="3161310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68AD7-CEC0-AF61-C56E-1D87E4916502}"/>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3. Selling Concept</a:t>
            </a:r>
            <a:br>
              <a:rPr lang="en-US"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A630363-7A08-AFD0-5F54-7B127F7FC0B8}"/>
              </a:ext>
            </a:extLst>
          </p:cNvPr>
          <p:cNvSpPr>
            <a:spLocks noGrp="1"/>
          </p:cNvSpPr>
          <p:nvPr>
            <p:ph idx="1"/>
          </p:nvPr>
        </p:nvSpPr>
        <p:spPr/>
        <p:txBody>
          <a:bodyPr>
            <a:normAutofit/>
          </a:bodyPr>
          <a:lstStyle/>
          <a:p>
            <a:pPr marL="514350" indent="-514350">
              <a:lnSpc>
                <a:spcPct val="200000"/>
              </a:lnSpc>
              <a:buFont typeface="+mj-lt"/>
              <a:buAutoNum type="arabicPeriod"/>
            </a:pPr>
            <a:r>
              <a:rPr lang="en-US" dirty="0">
                <a:latin typeface="Times New Roman" panose="02020603050405020304" pitchFamily="18" charset="0"/>
                <a:cs typeface="Times New Roman" panose="02020603050405020304" pitchFamily="18" charset="0"/>
              </a:rPr>
              <a:t>Focus on aggressive selling and promotion.</a:t>
            </a:r>
          </a:p>
          <a:p>
            <a:pPr marL="514350" indent="-514350">
              <a:lnSpc>
                <a:spcPct val="200000"/>
              </a:lnSpc>
              <a:buFont typeface="+mj-lt"/>
              <a:buAutoNum type="arabicPeriod"/>
            </a:pPr>
            <a:r>
              <a:rPr lang="en-US" dirty="0">
                <a:latin typeface="Times New Roman" panose="02020603050405020304" pitchFamily="18" charset="0"/>
                <a:cs typeface="Times New Roman" panose="02020603050405020304" pitchFamily="18" charset="0"/>
              </a:rPr>
              <a:t>Belief that customers need to be convinced to buy.</a:t>
            </a:r>
          </a:p>
          <a:p>
            <a:pPr marL="514350" indent="-514350">
              <a:lnSpc>
                <a:spcPct val="200000"/>
              </a:lnSpc>
              <a:buFont typeface="+mj-lt"/>
              <a:buAutoNum type="arabicPeriod"/>
            </a:pPr>
            <a:r>
              <a:rPr lang="en-US" dirty="0">
                <a:latin typeface="Times New Roman" panose="02020603050405020304" pitchFamily="18" charset="0"/>
                <a:cs typeface="Times New Roman" panose="02020603050405020304" pitchFamily="18" charset="0"/>
              </a:rPr>
              <a:t>Common for unsought products like insurance.</a:t>
            </a:r>
          </a:p>
          <a:p>
            <a:pPr marL="514350" indent="-514350">
              <a:lnSpc>
                <a:spcPct val="200000"/>
              </a:lnSpc>
              <a:buFont typeface="+mj-lt"/>
              <a:buAutoNum type="arabicPeriod"/>
            </a:pPr>
            <a:r>
              <a:rPr lang="en-US" dirty="0">
                <a:latin typeface="Times New Roman" panose="02020603050405020304" pitchFamily="18" charset="0"/>
                <a:cs typeface="Times New Roman" panose="02020603050405020304" pitchFamily="18" charset="0"/>
              </a:rPr>
              <a:t>Ignores customer satisfaction after sale.</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Example:</a:t>
            </a:r>
            <a:r>
              <a:rPr lang="en-US" dirty="0">
                <a:latin typeface="Times New Roman" panose="02020603050405020304" pitchFamily="18" charset="0"/>
                <a:cs typeface="Times New Roman" panose="02020603050405020304" pitchFamily="18" charset="0"/>
              </a:rPr>
              <a:t> Insurance agents using strong sales pitches to sell policies.</a:t>
            </a:r>
          </a:p>
          <a:p>
            <a:endParaRPr lang="en-IN" dirty="0"/>
          </a:p>
        </p:txBody>
      </p:sp>
    </p:spTree>
    <p:extLst>
      <p:ext uri="{BB962C8B-B14F-4D97-AF65-F5344CB8AC3E}">
        <p14:creationId xmlns:p14="http://schemas.microsoft.com/office/powerpoint/2010/main" val="542102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3D00D-23BC-3084-91A0-28262810BB68}"/>
              </a:ext>
            </a:extLst>
          </p:cNvPr>
          <p:cNvSpPr>
            <a:spLocks noGrp="1"/>
          </p:cNvSpPr>
          <p:nvPr>
            <p:ph type="title"/>
          </p:nvPr>
        </p:nvSpPr>
        <p:spPr/>
        <p:txBody>
          <a:bodyPr/>
          <a:lstStyle/>
          <a:p>
            <a:r>
              <a:rPr lang="en-US" sz="2400" b="1" dirty="0">
                <a:latin typeface="Times New Roman" panose="02020603050405020304" pitchFamily="18" charset="0"/>
                <a:cs typeface="Times New Roman" panose="02020603050405020304" pitchFamily="18" charset="0"/>
              </a:rPr>
              <a:t>4.Marketing Concept</a:t>
            </a:r>
            <a:br>
              <a:rPr lang="en-US" b="1" dirty="0"/>
            </a:br>
            <a:endParaRPr lang="en-IN" dirty="0"/>
          </a:p>
        </p:txBody>
      </p:sp>
      <p:sp>
        <p:nvSpPr>
          <p:cNvPr id="3" name="Content Placeholder 2">
            <a:extLst>
              <a:ext uri="{FF2B5EF4-FFF2-40B4-BE49-F238E27FC236}">
                <a16:creationId xmlns:a16="http://schemas.microsoft.com/office/drawing/2014/main" id="{E73344D9-DAD3-B056-3C90-1F2562DDD026}"/>
              </a:ext>
            </a:extLst>
          </p:cNvPr>
          <p:cNvSpPr>
            <a:spLocks noGrp="1"/>
          </p:cNvSpPr>
          <p:nvPr>
            <p:ph idx="1"/>
          </p:nvPr>
        </p:nvSpPr>
        <p:spPr/>
        <p:txBody>
          <a:bodyPr>
            <a:normAutofit lnSpcReduction="10000"/>
          </a:bodyPr>
          <a:lstStyle/>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Focus on customer needs and satisfaction.</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Success comes from understanding the customer better than competitors.</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All company activities revolve around meeting customer needs.</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Most widely used concept today.</a:t>
            </a: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Example:</a:t>
            </a:r>
            <a:r>
              <a:rPr lang="en-US" sz="2400" dirty="0">
                <a:latin typeface="Times New Roman" panose="02020603050405020304" pitchFamily="18" charset="0"/>
                <a:cs typeface="Times New Roman" panose="02020603050405020304" pitchFamily="18" charset="0"/>
              </a:rPr>
              <a:t> A café changes its menu based on customer feedback.</a:t>
            </a:r>
          </a:p>
          <a:p>
            <a:endParaRPr lang="en-IN" dirty="0"/>
          </a:p>
        </p:txBody>
      </p:sp>
    </p:spTree>
    <p:extLst>
      <p:ext uri="{BB962C8B-B14F-4D97-AF65-F5344CB8AC3E}">
        <p14:creationId xmlns:p14="http://schemas.microsoft.com/office/powerpoint/2010/main" val="1430337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E663F-581E-FEAD-BBF5-9FC3F56FE0A8}"/>
              </a:ext>
            </a:extLst>
          </p:cNvPr>
          <p:cNvSpPr>
            <a:spLocks noGrp="1"/>
          </p:cNvSpPr>
          <p:nvPr>
            <p:ph type="title"/>
          </p:nvPr>
        </p:nvSpPr>
        <p:spPr/>
        <p:txBody>
          <a:bodyPr/>
          <a:lstStyle/>
          <a:p>
            <a:r>
              <a:rPr lang="en-US" sz="2400" b="1" dirty="0">
                <a:latin typeface="Times New Roman" panose="02020603050405020304" pitchFamily="18" charset="0"/>
                <a:cs typeface="Times New Roman" panose="02020603050405020304" pitchFamily="18" charset="0"/>
              </a:rPr>
              <a:t>5.Societal Marketing Concept</a:t>
            </a:r>
            <a:br>
              <a:rPr lang="en-US" b="1" dirty="0"/>
            </a:br>
            <a:endParaRPr lang="en-IN" dirty="0"/>
          </a:p>
        </p:txBody>
      </p:sp>
      <p:sp>
        <p:nvSpPr>
          <p:cNvPr id="3" name="Content Placeholder 2">
            <a:extLst>
              <a:ext uri="{FF2B5EF4-FFF2-40B4-BE49-F238E27FC236}">
                <a16:creationId xmlns:a16="http://schemas.microsoft.com/office/drawing/2014/main" id="{6B6DA365-24F0-87AB-7680-FC15D199BDA1}"/>
              </a:ext>
            </a:extLst>
          </p:cNvPr>
          <p:cNvSpPr>
            <a:spLocks noGrp="1"/>
          </p:cNvSpPr>
          <p:nvPr>
            <p:ph idx="1"/>
          </p:nvPr>
        </p:nvSpPr>
        <p:spPr/>
        <p:txBody>
          <a:bodyPr>
            <a:normAutofit lnSpcReduction="10000"/>
          </a:bodyPr>
          <a:lstStyle/>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Focus on customer needs along with society’s welfare.</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Believes in balancing profit, customer satisfaction, and social well-being.</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Builds good brand image and trust.</a:t>
            </a:r>
          </a:p>
          <a:p>
            <a:pPr marL="457200" indent="-457200">
              <a:lnSpc>
                <a:spcPct val="200000"/>
              </a:lnSpc>
              <a:buFont typeface="+mj-lt"/>
              <a:buAutoNum type="arabicPeriod"/>
            </a:pPr>
            <a:r>
              <a:rPr lang="en-US" sz="2400" dirty="0">
                <a:latin typeface="Times New Roman" panose="02020603050405020304" pitchFamily="18" charset="0"/>
                <a:cs typeface="Times New Roman" panose="02020603050405020304" pitchFamily="18" charset="0"/>
              </a:rPr>
              <a:t>Encourages eco-friendly and ethical practices.</a:t>
            </a: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Example:</a:t>
            </a:r>
            <a:r>
              <a:rPr lang="en-US" sz="2400" dirty="0">
                <a:latin typeface="Times New Roman" panose="02020603050405020304" pitchFamily="18" charset="0"/>
                <a:cs typeface="Times New Roman" panose="02020603050405020304" pitchFamily="18" charset="0"/>
              </a:rPr>
              <a:t> A company using eco-friendly packaging for its products.</a:t>
            </a:r>
          </a:p>
          <a:p>
            <a:endParaRPr lang="en-IN" dirty="0"/>
          </a:p>
        </p:txBody>
      </p:sp>
    </p:spTree>
    <p:extLst>
      <p:ext uri="{BB962C8B-B14F-4D97-AF65-F5344CB8AC3E}">
        <p14:creationId xmlns:p14="http://schemas.microsoft.com/office/powerpoint/2010/main" val="2890934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8CC6-A62D-0DFF-5C59-30A6A7006363}"/>
              </a:ext>
            </a:extLst>
          </p:cNvPr>
          <p:cNvSpPr>
            <a:spLocks noGrp="1"/>
          </p:cNvSpPr>
          <p:nvPr>
            <p:ph type="title"/>
          </p:nvPr>
        </p:nvSpPr>
        <p:spPr/>
        <p:txBody>
          <a:bodyPr>
            <a:normAutofit fontScale="90000"/>
          </a:bodyPr>
          <a:lstStyle/>
          <a:p>
            <a:pPr>
              <a:lnSpc>
                <a:spcPct val="200000"/>
              </a:lnSpc>
            </a:pPr>
            <a:r>
              <a:rPr lang="en-US" sz="2400" b="1" dirty="0">
                <a:latin typeface="Times New Roman" panose="02020603050405020304" pitchFamily="18" charset="0"/>
                <a:cs typeface="Times New Roman" panose="02020603050405020304" pitchFamily="18" charset="0"/>
              </a:rPr>
              <a:t>6.Holistic Marketing Concept</a:t>
            </a:r>
            <a:br>
              <a:rPr lang="en-US" sz="2400" b="1" dirty="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6A2726-D42F-7047-0CD6-278C0B0824E9}"/>
              </a:ext>
            </a:extLst>
          </p:cNvPr>
          <p:cNvSpPr>
            <a:spLocks noGrp="1"/>
          </p:cNvSpPr>
          <p:nvPr>
            <p:ph idx="1"/>
          </p:nvPr>
        </p:nvSpPr>
        <p:spPr/>
        <p:txBody>
          <a:bodyPr>
            <a:normAutofit/>
          </a:bodyPr>
          <a:lstStyle/>
          <a:p>
            <a:pPr marL="514350" indent="-514350">
              <a:lnSpc>
                <a:spcPct val="200000"/>
              </a:lnSpc>
              <a:buFont typeface="+mj-lt"/>
              <a:buAutoNum type="arabicPeriod"/>
            </a:pPr>
            <a:r>
              <a:rPr lang="en-US" dirty="0"/>
              <a:t>Focus on all-round marketing—everything in the company working together.</a:t>
            </a:r>
          </a:p>
          <a:p>
            <a:pPr marL="514350" indent="-514350">
              <a:lnSpc>
                <a:spcPct val="200000"/>
              </a:lnSpc>
              <a:buFont typeface="+mj-lt"/>
              <a:buAutoNum type="arabicPeriod"/>
            </a:pPr>
            <a:r>
              <a:rPr lang="en-US" dirty="0"/>
              <a:t>Includes relationship, internal, integrated, and social marketing.</a:t>
            </a:r>
          </a:p>
          <a:p>
            <a:pPr marL="514350" indent="-514350">
              <a:lnSpc>
                <a:spcPct val="200000"/>
              </a:lnSpc>
              <a:buFont typeface="+mj-lt"/>
              <a:buAutoNum type="arabicPeriod"/>
            </a:pPr>
            <a:r>
              <a:rPr lang="en-US" dirty="0"/>
              <a:t>Believes success comes from looking at the whole business.</a:t>
            </a:r>
          </a:p>
          <a:p>
            <a:pPr marL="514350" indent="-514350">
              <a:lnSpc>
                <a:spcPct val="200000"/>
              </a:lnSpc>
              <a:buFont typeface="+mj-lt"/>
              <a:buAutoNum type="arabicPeriod"/>
            </a:pPr>
            <a:r>
              <a:rPr lang="en-US" dirty="0"/>
              <a:t>Ensures all departments support the brand image.</a:t>
            </a:r>
            <a:br>
              <a:rPr lang="en-US" dirty="0"/>
            </a:br>
            <a:r>
              <a:rPr lang="en-US" b="1" dirty="0"/>
              <a:t>Example:</a:t>
            </a:r>
            <a:r>
              <a:rPr lang="en-US" dirty="0"/>
              <a:t> McDonald's maintaining the same service and quality in all branches.</a:t>
            </a:r>
          </a:p>
          <a:p>
            <a:endParaRPr lang="en-IN" dirty="0"/>
          </a:p>
        </p:txBody>
      </p:sp>
    </p:spTree>
    <p:extLst>
      <p:ext uri="{BB962C8B-B14F-4D97-AF65-F5344CB8AC3E}">
        <p14:creationId xmlns:p14="http://schemas.microsoft.com/office/powerpoint/2010/main" val="1882506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18273D7-DF47-9392-E5A2-87F1587BA383}"/>
              </a:ext>
            </a:extLst>
          </p:cNvPr>
          <p:cNvGraphicFramePr>
            <a:graphicFrameLocks noGrp="1"/>
          </p:cNvGraphicFramePr>
          <p:nvPr>
            <p:ph idx="1"/>
            <p:extLst>
              <p:ext uri="{D42A27DB-BD31-4B8C-83A1-F6EECF244321}">
                <p14:modId xmlns:p14="http://schemas.microsoft.com/office/powerpoint/2010/main" val="2047838533"/>
              </p:ext>
            </p:extLst>
          </p:nvPr>
        </p:nvGraphicFramePr>
        <p:xfrm>
          <a:off x="579120" y="619760"/>
          <a:ext cx="11033760" cy="5994400"/>
        </p:xfrm>
        <a:graphic>
          <a:graphicData uri="http://schemas.openxmlformats.org/drawingml/2006/table">
            <a:tbl>
              <a:tblPr firstRow="1" firstCol="1" lastRow="1" lastCol="1" bandRow="1" bandCol="1"/>
              <a:tblGrid>
                <a:gridCol w="1932709">
                  <a:extLst>
                    <a:ext uri="{9D8B030D-6E8A-4147-A177-3AD203B41FA5}">
                      <a16:colId xmlns:a16="http://schemas.microsoft.com/office/drawing/2014/main" val="325014157"/>
                    </a:ext>
                  </a:extLst>
                </a:gridCol>
                <a:gridCol w="4750998">
                  <a:extLst>
                    <a:ext uri="{9D8B030D-6E8A-4147-A177-3AD203B41FA5}">
                      <a16:colId xmlns:a16="http://schemas.microsoft.com/office/drawing/2014/main" val="1857163680"/>
                    </a:ext>
                  </a:extLst>
                </a:gridCol>
                <a:gridCol w="4350053">
                  <a:extLst>
                    <a:ext uri="{9D8B030D-6E8A-4147-A177-3AD203B41FA5}">
                      <a16:colId xmlns:a16="http://schemas.microsoft.com/office/drawing/2014/main" val="1273641169"/>
                    </a:ext>
                  </a:extLst>
                </a:gridCol>
              </a:tblGrid>
              <a:tr h="498373">
                <a:tc>
                  <a:txBody>
                    <a:bodyPr/>
                    <a:lstStyle/>
                    <a:p>
                      <a:pPr marL="4445" algn="ctr">
                        <a:spcBef>
                          <a:spcPts val="130"/>
                        </a:spcBef>
                        <a:buNone/>
                      </a:pPr>
                      <a:r>
                        <a:rPr lang="en-US" sz="1800" b="1" spc="-10" dirty="0">
                          <a:effectLst/>
                          <a:latin typeface="Calibri" panose="020F0502020204030204" pitchFamily="34" charset="0"/>
                          <a:ea typeface="Calibri" panose="020F0502020204030204" pitchFamily="34" charset="0"/>
                          <a:cs typeface="Times New Roman" panose="02020603050405020304" pitchFamily="18" charset="0"/>
                        </a:rPr>
                        <a:t>Point</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3810" marR="635" algn="ctr">
                        <a:spcBef>
                          <a:spcPts val="130"/>
                        </a:spcBef>
                        <a:buNone/>
                      </a:pPr>
                      <a:r>
                        <a:rPr lang="en-US" sz="1800" b="1" spc="-10" dirty="0">
                          <a:effectLst/>
                          <a:latin typeface="Calibri" panose="020F0502020204030204" pitchFamily="34" charset="0"/>
                          <a:ea typeface="Calibri" panose="020F0502020204030204" pitchFamily="34" charset="0"/>
                          <a:cs typeface="Times New Roman" panose="02020603050405020304" pitchFamily="18" charset="0"/>
                        </a:rPr>
                        <a:t>Marketing</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7620" algn="ctr">
                        <a:spcBef>
                          <a:spcPts val="130"/>
                        </a:spcBef>
                        <a:buNone/>
                      </a:pPr>
                      <a:r>
                        <a:rPr lang="en-US" sz="1800" b="1" spc="-10" dirty="0">
                          <a:effectLst/>
                          <a:latin typeface="Calibri" panose="020F0502020204030204" pitchFamily="34" charset="0"/>
                          <a:ea typeface="Calibri" panose="020F0502020204030204" pitchFamily="34" charset="0"/>
                          <a:cs typeface="Times New Roman" panose="02020603050405020304" pitchFamily="18" charset="0"/>
                        </a:rPr>
                        <a:t>Selling</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59295365"/>
                  </a:ext>
                </a:extLst>
              </a:tr>
              <a:tr h="783867">
                <a:tc>
                  <a:txBody>
                    <a:bodyPr/>
                    <a:lstStyle/>
                    <a:p>
                      <a:pPr marL="4445" marR="3175" algn="ctr">
                        <a:spcBef>
                          <a:spcPts val="845"/>
                        </a:spcBef>
                        <a:buNone/>
                      </a:pPr>
                      <a:r>
                        <a:rPr lang="en-US" sz="1800" b="1" spc="-10" dirty="0">
                          <a:effectLst/>
                          <a:latin typeface="Calibri" panose="020F0502020204030204" pitchFamily="34" charset="0"/>
                          <a:ea typeface="Calibri" panose="020F0502020204030204" pitchFamily="34" charset="0"/>
                          <a:cs typeface="Times New Roman" panose="02020603050405020304" pitchFamily="18" charset="0"/>
                        </a:rPr>
                        <a:t>Meaning</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33020" indent="193040" algn="l">
                        <a:lnSpc>
                          <a:spcPct val="107000"/>
                        </a:lnSpc>
                        <a:spcBef>
                          <a:spcPts val="110"/>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Understanding and satisfying</a:t>
                      </a:r>
                      <a:r>
                        <a:rPr lang="en-US" sz="18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customer</a:t>
                      </a:r>
                      <a:r>
                        <a:rPr lang="en-US" sz="1800" spc="-6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needs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247650" marR="20955" indent="-216535" algn="l">
                        <a:lnSpc>
                          <a:spcPct val="107000"/>
                        </a:lnSpc>
                        <a:spcBef>
                          <a:spcPts val="110"/>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Persuading</a:t>
                      </a:r>
                      <a:r>
                        <a:rPr lang="en-US" sz="18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customer</a:t>
                      </a:r>
                      <a:r>
                        <a:rPr lang="en-US" sz="1800" spc="-6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to buy the product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4116936995"/>
                  </a:ext>
                </a:extLst>
              </a:tr>
              <a:tr h="785858">
                <a:tc>
                  <a:txBody>
                    <a:bodyPr/>
                    <a:lstStyle/>
                    <a:p>
                      <a:pPr marL="4445" marR="3175" algn="ctr">
                        <a:spcBef>
                          <a:spcPts val="845"/>
                        </a:spcBef>
                        <a:buNone/>
                      </a:pPr>
                      <a:r>
                        <a:rPr lang="en-US" sz="1800" b="1" spc="-10" dirty="0">
                          <a:effectLst/>
                          <a:latin typeface="Calibri" panose="020F0502020204030204" pitchFamily="34" charset="0"/>
                          <a:ea typeface="Calibri" panose="020F0502020204030204" pitchFamily="34" charset="0"/>
                          <a:cs typeface="Times New Roman" panose="02020603050405020304" pitchFamily="18" charset="0"/>
                        </a:rPr>
                        <a:t>Focus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3810" algn="ctr">
                        <a:spcBef>
                          <a:spcPts val="845"/>
                        </a:spcBef>
                        <a:buNone/>
                      </a:pPr>
                      <a:r>
                        <a:rPr lang="en-US" sz="1800">
                          <a:effectLst/>
                          <a:latin typeface="Calibri" panose="020F0502020204030204" pitchFamily="34" charset="0"/>
                          <a:ea typeface="Calibri" panose="020F0502020204030204" pitchFamily="34" charset="0"/>
                          <a:cs typeface="Times New Roman" panose="02020603050405020304" pitchFamily="18" charset="0"/>
                        </a:rPr>
                        <a:t>Customer</a:t>
                      </a:r>
                      <a:r>
                        <a:rPr lang="en-US" sz="1800" spc="-50">
                          <a:effectLst/>
                          <a:latin typeface="Calibri" panose="020F0502020204030204" pitchFamily="34" charset="0"/>
                          <a:ea typeface="Calibri" panose="020F0502020204030204" pitchFamily="34" charset="0"/>
                          <a:cs typeface="Times New Roman" panose="02020603050405020304" pitchFamily="18" charset="0"/>
                        </a:rPr>
                        <a:t> </a:t>
                      </a:r>
                      <a:r>
                        <a:rPr lang="en-US" sz="1800" spc="-10">
                          <a:effectLst/>
                          <a:latin typeface="Calibri" panose="020F0502020204030204" pitchFamily="34" charset="0"/>
                          <a:ea typeface="Calibri" panose="020F0502020204030204" pitchFamily="34" charset="0"/>
                          <a:cs typeface="Times New Roman" panose="02020603050405020304" pitchFamily="18" charset="0"/>
                        </a:rPr>
                        <a:t>satisfaction</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557530" marR="74295" indent="-474345" algn="l">
                        <a:lnSpc>
                          <a:spcPct val="107000"/>
                        </a:lnSpc>
                        <a:spcBef>
                          <a:spcPts val="125"/>
                        </a:spcBef>
                        <a:buNone/>
                      </a:pPr>
                      <a:r>
                        <a:rPr lang="en-US" sz="1800">
                          <a:effectLst/>
                          <a:latin typeface="Calibri" panose="020F0502020204030204" pitchFamily="34" charset="0"/>
                          <a:ea typeface="Calibri" panose="020F0502020204030204" pitchFamily="34" charset="0"/>
                          <a:cs typeface="Times New Roman" panose="02020603050405020304" pitchFamily="18" charset="0"/>
                        </a:rPr>
                        <a:t>Product</a:t>
                      </a:r>
                      <a:r>
                        <a:rPr lang="en-US" sz="1800" spc="-6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and</a:t>
                      </a:r>
                      <a:r>
                        <a:rPr lang="en-US" sz="1800" spc="-60">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company </a:t>
                      </a:r>
                      <a:r>
                        <a:rPr lang="en-US" sz="1800" spc="-10">
                          <a:effectLst/>
                          <a:latin typeface="Calibri" panose="020F0502020204030204" pitchFamily="34" charset="0"/>
                          <a:ea typeface="Calibri" panose="020F0502020204030204" pitchFamily="34" charset="0"/>
                          <a:cs typeface="Times New Roman" panose="02020603050405020304" pitchFamily="18" charset="0"/>
                        </a:rPr>
                        <a:t>goals</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244173998"/>
                  </a:ext>
                </a:extLst>
              </a:tr>
              <a:tr h="783867">
                <a:tc>
                  <a:txBody>
                    <a:bodyPr/>
                    <a:lstStyle/>
                    <a:p>
                      <a:pPr marL="4445" marR="3810" algn="ctr">
                        <a:spcBef>
                          <a:spcPts val="845"/>
                        </a:spcBef>
                        <a:buNone/>
                      </a:pPr>
                      <a:r>
                        <a:rPr lang="en-US" sz="1800" b="1" spc="-10" dirty="0">
                          <a:effectLst/>
                          <a:latin typeface="Calibri" panose="020F0502020204030204" pitchFamily="34" charset="0"/>
                          <a:ea typeface="Calibri" panose="020F0502020204030204" pitchFamily="34" charset="0"/>
                          <a:cs typeface="Times New Roman" panose="02020603050405020304" pitchFamily="18" charset="0"/>
                        </a:rPr>
                        <a:t>Approach</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121285" indent="112395" algn="l">
                        <a:lnSpc>
                          <a:spcPct val="107000"/>
                        </a:lnSpc>
                        <a:spcBef>
                          <a:spcPts val="110"/>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Long-term – Builds </a:t>
                      </a:r>
                      <a:r>
                        <a:rPr lang="en-US" sz="1800" spc="-10" dirty="0">
                          <a:effectLst/>
                          <a:latin typeface="Calibri" panose="020F0502020204030204" pitchFamily="34" charset="0"/>
                          <a:ea typeface="Calibri" panose="020F0502020204030204" pitchFamily="34" charset="0"/>
                          <a:cs typeface="Times New Roman" panose="02020603050405020304" pitchFamily="18" charset="0"/>
                        </a:rPr>
                        <a:t>customer</a:t>
                      </a:r>
                      <a:r>
                        <a:rPr lang="en-US" sz="1800" spc="-30" dirty="0">
                          <a:effectLst/>
                          <a:latin typeface="Calibri" panose="020F0502020204030204" pitchFamily="34" charset="0"/>
                          <a:ea typeface="Calibri" panose="020F0502020204030204" pitchFamily="34" charset="0"/>
                          <a:cs typeface="Times New Roman" panose="02020603050405020304" pitchFamily="18" charset="0"/>
                        </a:rPr>
                        <a:t> </a:t>
                      </a:r>
                      <a:r>
                        <a:rPr lang="en-US" sz="1800" spc="-10" dirty="0">
                          <a:effectLst/>
                          <a:latin typeface="Calibri" panose="020F0502020204030204" pitchFamily="34" charset="0"/>
                          <a:ea typeface="Calibri" panose="020F0502020204030204" pitchFamily="34" charset="0"/>
                          <a:cs typeface="Times New Roman" panose="02020603050405020304" pitchFamily="18" charset="0"/>
                        </a:rPr>
                        <a:t>relationships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365125" marR="92075" indent="-262255" algn="l">
                        <a:lnSpc>
                          <a:spcPct val="107000"/>
                        </a:lnSpc>
                        <a:spcBef>
                          <a:spcPts val="110"/>
                        </a:spcBef>
                        <a:buNone/>
                      </a:pPr>
                      <a:r>
                        <a:rPr lang="en-US" sz="1800">
                          <a:effectLst/>
                          <a:latin typeface="Calibri" panose="020F0502020204030204" pitchFamily="34" charset="0"/>
                          <a:ea typeface="Calibri" panose="020F0502020204030204" pitchFamily="34" charset="0"/>
                          <a:cs typeface="Times New Roman" panose="02020603050405020304" pitchFamily="18" charset="0"/>
                        </a:rPr>
                        <a:t>Short-term</a:t>
                      </a:r>
                      <a:r>
                        <a:rPr lang="en-US" sz="1800" spc="-6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a:t>
                      </a:r>
                      <a:r>
                        <a:rPr lang="en-US" sz="1800" spc="-60">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Focuses on sale only</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733844922"/>
                  </a:ext>
                </a:extLst>
              </a:tr>
              <a:tr h="786852">
                <a:tc>
                  <a:txBody>
                    <a:bodyPr/>
                    <a:lstStyle/>
                    <a:p>
                      <a:pPr marL="155575" marR="148590" indent="10160" algn="l">
                        <a:lnSpc>
                          <a:spcPct val="107000"/>
                        </a:lnSpc>
                        <a:spcBef>
                          <a:spcPts val="125"/>
                        </a:spcBef>
                        <a:buNone/>
                      </a:pPr>
                      <a:r>
                        <a:rPr lang="en-US" sz="1800" b="1" spc="-10">
                          <a:effectLst/>
                          <a:latin typeface="Calibri" panose="020F0502020204030204" pitchFamily="34" charset="0"/>
                          <a:ea typeface="Calibri" panose="020F0502020204030204" pitchFamily="34" charset="0"/>
                          <a:cs typeface="Times New Roman" panose="02020603050405020304" pitchFamily="18" charset="0"/>
                        </a:rPr>
                        <a:t>Start </a:t>
                      </a:r>
                      <a:r>
                        <a:rPr lang="en-US" sz="1800" b="1" spc="-20">
                          <a:effectLst/>
                          <a:latin typeface="Calibri" panose="020F0502020204030204" pitchFamily="34" charset="0"/>
                          <a:ea typeface="Calibri" panose="020F0502020204030204" pitchFamily="34" charset="0"/>
                          <a:cs typeface="Times New Roman" panose="02020603050405020304" pitchFamily="18" charset="0"/>
                        </a:rPr>
                        <a:t>Point</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523240" marR="158750" indent="-279400" algn="l">
                        <a:lnSpc>
                          <a:spcPct val="107000"/>
                        </a:lnSpc>
                        <a:spcBef>
                          <a:spcPts val="125"/>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Starts</a:t>
                      </a:r>
                      <a:r>
                        <a:rPr lang="en-US" sz="18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with</a:t>
                      </a:r>
                      <a:r>
                        <a:rPr lang="en-US" sz="1800" spc="-6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market </a:t>
                      </a:r>
                      <a:r>
                        <a:rPr lang="en-US" sz="1800" spc="-10" dirty="0">
                          <a:effectLst/>
                          <a:latin typeface="Calibri" panose="020F0502020204030204" pitchFamily="34" charset="0"/>
                          <a:ea typeface="Calibri" panose="020F0502020204030204" pitchFamily="34" charset="0"/>
                          <a:cs typeface="Times New Roman" panose="02020603050405020304" pitchFamily="18" charset="0"/>
                        </a:rPr>
                        <a:t>research</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482600" marR="20955" indent="-443865" algn="l">
                        <a:lnSpc>
                          <a:spcPct val="107000"/>
                        </a:lnSpc>
                        <a:spcBef>
                          <a:spcPts val="125"/>
                        </a:spcBef>
                        <a:buNone/>
                      </a:pPr>
                      <a:r>
                        <a:rPr lang="en-US" sz="1800">
                          <a:effectLst/>
                          <a:latin typeface="Calibri" panose="020F0502020204030204" pitchFamily="34" charset="0"/>
                          <a:ea typeface="Calibri" panose="020F0502020204030204" pitchFamily="34" charset="0"/>
                          <a:cs typeface="Times New Roman" panose="02020603050405020304" pitchFamily="18" charset="0"/>
                        </a:rPr>
                        <a:t>Starts</a:t>
                      </a:r>
                      <a:r>
                        <a:rPr lang="en-US" sz="1800" spc="-6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after</a:t>
                      </a:r>
                      <a:r>
                        <a:rPr lang="en-US" sz="1800" spc="-60">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the</a:t>
                      </a:r>
                      <a:r>
                        <a:rPr lang="en-US" sz="1800" spc="-6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product is made</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632078228"/>
                  </a:ext>
                </a:extLst>
              </a:tr>
              <a:tr h="783867">
                <a:tc>
                  <a:txBody>
                    <a:bodyPr/>
                    <a:lstStyle/>
                    <a:p>
                      <a:pPr marL="4445" marR="635" algn="ctr">
                        <a:spcBef>
                          <a:spcPts val="845"/>
                        </a:spcBef>
                        <a:buNone/>
                      </a:pPr>
                      <a:r>
                        <a:rPr lang="en-US" sz="1800" b="1">
                          <a:effectLst/>
                          <a:latin typeface="Calibri" panose="020F0502020204030204" pitchFamily="34" charset="0"/>
                          <a:ea typeface="Calibri" panose="020F0502020204030204" pitchFamily="34" charset="0"/>
                          <a:cs typeface="Times New Roman" panose="02020603050405020304" pitchFamily="18" charset="0"/>
                        </a:rPr>
                        <a:t>End</a:t>
                      </a:r>
                      <a:r>
                        <a:rPr lang="en-US" sz="1800" b="1" spc="-10">
                          <a:effectLst/>
                          <a:latin typeface="Calibri" panose="020F0502020204030204" pitchFamily="34" charset="0"/>
                          <a:ea typeface="Calibri" panose="020F0502020204030204" pitchFamily="34" charset="0"/>
                          <a:cs typeface="Times New Roman" panose="02020603050405020304" pitchFamily="18" charset="0"/>
                        </a:rPr>
                        <a:t> </a:t>
                      </a:r>
                      <a:r>
                        <a:rPr lang="en-US" sz="1800" b="1" spc="-20">
                          <a:effectLst/>
                          <a:latin typeface="Calibri" panose="020F0502020204030204" pitchFamily="34" charset="0"/>
                          <a:ea typeface="Calibri" panose="020F0502020204030204" pitchFamily="34" charset="0"/>
                          <a:cs typeface="Times New Roman" panose="02020603050405020304" pitchFamily="18" charset="0"/>
                        </a:rPr>
                        <a:t>Goal</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3810" marR="1270" algn="ctr">
                        <a:spcBef>
                          <a:spcPts val="845"/>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Customer</a:t>
                      </a:r>
                      <a:r>
                        <a:rPr lang="en-US" sz="1800" spc="-3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delight</a:t>
                      </a:r>
                      <a:r>
                        <a:rPr lang="en-US" sz="1800" spc="-3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spc="-35" dirty="0">
                          <a:effectLst/>
                          <a:latin typeface="Calibri" panose="020F0502020204030204" pitchFamily="34" charset="0"/>
                          <a:ea typeface="Calibri" panose="020F0502020204030204" pitchFamily="34" charset="0"/>
                          <a:cs typeface="Times New Roman" panose="02020603050405020304" pitchFamily="18" charset="0"/>
                        </a:rPr>
                        <a:t> </a:t>
                      </a:r>
                      <a:r>
                        <a:rPr lang="en-US" sz="1800" spc="-10" dirty="0">
                          <a:effectLst/>
                          <a:latin typeface="Calibri" panose="020F0502020204030204" pitchFamily="34" charset="0"/>
                          <a:ea typeface="Calibri" panose="020F0502020204030204" pitchFamily="34" charset="0"/>
                          <a:cs typeface="Times New Roman" panose="02020603050405020304" pitchFamily="18" charset="0"/>
                        </a:rPr>
                        <a:t>Profit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240030" marR="20955" indent="-195580" algn="l">
                        <a:lnSpc>
                          <a:spcPct val="107000"/>
                        </a:lnSpc>
                        <a:spcBef>
                          <a:spcPts val="110"/>
                        </a:spcBef>
                        <a:buNone/>
                      </a:pPr>
                      <a:r>
                        <a:rPr lang="en-US" sz="1800">
                          <a:effectLst/>
                          <a:latin typeface="Calibri" panose="020F0502020204030204" pitchFamily="34" charset="0"/>
                          <a:ea typeface="Calibri" panose="020F0502020204030204" pitchFamily="34" charset="0"/>
                          <a:cs typeface="Times New Roman" panose="02020603050405020304" pitchFamily="18" charset="0"/>
                        </a:rPr>
                        <a:t>Selling</a:t>
                      </a:r>
                      <a:r>
                        <a:rPr lang="en-US" sz="1800" spc="-6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the</a:t>
                      </a:r>
                      <a:r>
                        <a:rPr lang="en-US" sz="1800" spc="-60">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product</a:t>
                      </a:r>
                      <a:r>
                        <a:rPr lang="en-US" sz="1800" spc="-6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and earning revenue</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880856593"/>
                  </a:ext>
                </a:extLst>
              </a:tr>
              <a:tr h="785858">
                <a:tc>
                  <a:txBody>
                    <a:bodyPr/>
                    <a:lstStyle/>
                    <a:p>
                      <a:pPr marL="4445" marR="2540" algn="ctr">
                        <a:spcBef>
                          <a:spcPts val="845"/>
                        </a:spcBef>
                        <a:buNone/>
                      </a:pPr>
                      <a:r>
                        <a:rPr lang="en-US" sz="1800" b="1" spc="-10">
                          <a:effectLst/>
                          <a:latin typeface="Calibri" panose="020F0502020204030204" pitchFamily="34" charset="0"/>
                          <a:ea typeface="Calibri" panose="020F0502020204030204" pitchFamily="34" charset="0"/>
                          <a:cs typeface="Times New Roman" panose="02020603050405020304" pitchFamily="18" charset="0"/>
                        </a:rPr>
                        <a:t>Strategy</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473075" marR="158750" indent="-307975" algn="l">
                        <a:lnSpc>
                          <a:spcPct val="107000"/>
                        </a:lnSpc>
                        <a:spcBef>
                          <a:spcPts val="125"/>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Pull</a:t>
                      </a:r>
                      <a:r>
                        <a:rPr lang="en-US" sz="18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strategy</a:t>
                      </a:r>
                      <a:r>
                        <a:rPr lang="en-US" sz="1800" spc="-6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attract </a:t>
                      </a:r>
                      <a:r>
                        <a:rPr lang="en-US" sz="1800" spc="-10" dirty="0">
                          <a:effectLst/>
                          <a:latin typeface="Calibri" panose="020F0502020204030204" pitchFamily="34" charset="0"/>
                          <a:ea typeface="Calibri" panose="020F0502020204030204" pitchFamily="34" charset="0"/>
                          <a:cs typeface="Times New Roman" panose="02020603050405020304" pitchFamily="18" charset="0"/>
                        </a:rPr>
                        <a:t>customers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95250" marR="86360" indent="22860" algn="l">
                        <a:lnSpc>
                          <a:spcPct val="107000"/>
                        </a:lnSpc>
                        <a:spcBef>
                          <a:spcPts val="125"/>
                        </a:spcBef>
                        <a:buNone/>
                      </a:pPr>
                      <a:r>
                        <a:rPr lang="en-US" sz="1800">
                          <a:effectLst/>
                          <a:latin typeface="Calibri" panose="020F0502020204030204" pitchFamily="34" charset="0"/>
                          <a:ea typeface="Calibri" panose="020F0502020204030204" pitchFamily="34" charset="0"/>
                          <a:cs typeface="Times New Roman" panose="02020603050405020304" pitchFamily="18" charset="0"/>
                        </a:rPr>
                        <a:t>Push</a:t>
                      </a:r>
                      <a:r>
                        <a:rPr lang="en-US" sz="1800" spc="-1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strategy</a:t>
                      </a:r>
                      <a:r>
                        <a:rPr lang="en-US" sz="1800" spc="-25">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a:t>
                      </a:r>
                      <a:r>
                        <a:rPr lang="en-US" sz="1800" spc="-10">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push product</a:t>
                      </a:r>
                      <a:r>
                        <a:rPr lang="en-US" sz="1800" spc="-30">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to</a:t>
                      </a:r>
                      <a:r>
                        <a:rPr lang="en-US" sz="1800" spc="-25">
                          <a:effectLst/>
                          <a:latin typeface="Calibri" panose="020F0502020204030204" pitchFamily="34" charset="0"/>
                          <a:ea typeface="Calibri" panose="020F0502020204030204" pitchFamily="34" charset="0"/>
                          <a:cs typeface="Times New Roman" panose="02020603050405020304" pitchFamily="18" charset="0"/>
                        </a:rPr>
                        <a:t> </a:t>
                      </a:r>
                      <a:r>
                        <a:rPr lang="en-US" sz="1800" spc="-10">
                          <a:effectLst/>
                          <a:latin typeface="Calibri" panose="020F0502020204030204" pitchFamily="34" charset="0"/>
                          <a:ea typeface="Calibri" panose="020F0502020204030204" pitchFamily="34" charset="0"/>
                          <a:cs typeface="Times New Roman" panose="02020603050405020304" pitchFamily="18" charset="0"/>
                        </a:rPr>
                        <a:t>customers</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4044387843"/>
                  </a:ext>
                </a:extLst>
              </a:tr>
              <a:tr h="785858">
                <a:tc>
                  <a:txBody>
                    <a:bodyPr/>
                    <a:lstStyle/>
                    <a:p>
                      <a:pPr marL="4445" algn="ctr">
                        <a:spcBef>
                          <a:spcPts val="845"/>
                        </a:spcBef>
                        <a:buNone/>
                      </a:pPr>
                      <a:r>
                        <a:rPr lang="en-US" sz="1800" b="1" spc="-10">
                          <a:effectLst/>
                          <a:latin typeface="Calibri" panose="020F0502020204030204" pitchFamily="34" charset="0"/>
                          <a:ea typeface="Calibri" panose="020F0502020204030204" pitchFamily="34" charset="0"/>
                          <a:cs typeface="Times New Roman" panose="02020603050405020304" pitchFamily="18" charset="0"/>
                        </a:rPr>
                        <a:t>Example</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316230" indent="5715" algn="l">
                        <a:lnSpc>
                          <a:spcPct val="107000"/>
                        </a:lnSpc>
                        <a:spcBef>
                          <a:spcPts val="110"/>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Producing</a:t>
                      </a:r>
                      <a:r>
                        <a:rPr lang="en-US" sz="18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what </a:t>
                      </a:r>
                      <a:r>
                        <a:rPr lang="en-US" sz="1800" spc="-10" dirty="0">
                          <a:effectLst/>
                          <a:latin typeface="Calibri" panose="020F0502020204030204" pitchFamily="34" charset="0"/>
                          <a:ea typeface="Calibri" panose="020F0502020204030204" pitchFamily="34" charset="0"/>
                          <a:cs typeface="Times New Roman" panose="02020603050405020304" pitchFamily="18" charset="0"/>
                        </a:rPr>
                        <a:t>customers</a:t>
                      </a:r>
                      <a:r>
                        <a:rPr lang="en-US" sz="1800" spc="15" dirty="0">
                          <a:effectLst/>
                          <a:latin typeface="Calibri" panose="020F0502020204030204" pitchFamily="34" charset="0"/>
                          <a:ea typeface="Calibri" panose="020F0502020204030204" pitchFamily="34" charset="0"/>
                          <a:cs typeface="Times New Roman" panose="02020603050405020304" pitchFamily="18" charset="0"/>
                        </a:rPr>
                        <a:t> </a:t>
                      </a:r>
                      <a:r>
                        <a:rPr lang="en-US" sz="1800" spc="-20" dirty="0">
                          <a:effectLst/>
                          <a:latin typeface="Calibri" panose="020F0502020204030204" pitchFamily="34" charset="0"/>
                          <a:ea typeface="Calibri" panose="020F0502020204030204" pitchFamily="34" charset="0"/>
                          <a:cs typeface="Times New Roman" panose="02020603050405020304" pitchFamily="18" charset="0"/>
                        </a:rPr>
                        <a:t>want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marL="93980" marR="27305" indent="-59690" algn="l">
                        <a:lnSpc>
                          <a:spcPct val="107000"/>
                        </a:lnSpc>
                        <a:spcBef>
                          <a:spcPts val="110"/>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Convincing</a:t>
                      </a:r>
                      <a:r>
                        <a:rPr lang="en-US" sz="18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customer</a:t>
                      </a:r>
                      <a:r>
                        <a:rPr lang="en-US" sz="1800" spc="-6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to buy what is produced</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206057802"/>
                  </a:ext>
                </a:extLst>
              </a:tr>
            </a:tbl>
          </a:graphicData>
        </a:graphic>
      </p:graphicFrame>
    </p:spTree>
    <p:extLst>
      <p:ext uri="{BB962C8B-B14F-4D97-AF65-F5344CB8AC3E}">
        <p14:creationId xmlns:p14="http://schemas.microsoft.com/office/powerpoint/2010/main" val="1544765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group of people with a megaphone&#10;&#10;AI-generated content may be incorrect.">
            <a:extLst>
              <a:ext uri="{FF2B5EF4-FFF2-40B4-BE49-F238E27FC236}">
                <a16:creationId xmlns:a16="http://schemas.microsoft.com/office/drawing/2014/main" id="{E564F643-CD40-1CC5-1416-D6DCC0F86293}"/>
              </a:ext>
            </a:extLst>
          </p:cNvPr>
          <p:cNvPicPr>
            <a:picLocks noGrp="1" noChangeAspect="1"/>
          </p:cNvPicPr>
          <p:nvPr>
            <p:ph idx="1"/>
          </p:nvPr>
        </p:nvPicPr>
        <p:blipFill>
          <a:blip r:embed="rId2"/>
          <a:stretch>
            <a:fillRect/>
          </a:stretch>
        </p:blipFill>
        <p:spPr>
          <a:xfrm>
            <a:off x="341055" y="187607"/>
            <a:ext cx="6069577" cy="3796058"/>
          </a:xfrm>
          <a:prstGeom prst="rect">
            <a:avLst/>
          </a:prstGeom>
        </p:spPr>
      </p:pic>
      <p:pic>
        <p:nvPicPr>
          <p:cNvPr id="8" name="Picture 7">
            <a:extLst>
              <a:ext uri="{FF2B5EF4-FFF2-40B4-BE49-F238E27FC236}">
                <a16:creationId xmlns:a16="http://schemas.microsoft.com/office/drawing/2014/main" id="{F01C5816-6126-DCB2-B6C8-BFF1CD35FFDA}"/>
              </a:ext>
            </a:extLst>
          </p:cNvPr>
          <p:cNvPicPr>
            <a:picLocks noChangeAspect="1"/>
          </p:cNvPicPr>
          <p:nvPr/>
        </p:nvPicPr>
        <p:blipFill>
          <a:blip r:embed="rId3"/>
          <a:stretch>
            <a:fillRect/>
          </a:stretch>
        </p:blipFill>
        <p:spPr>
          <a:xfrm>
            <a:off x="6377798" y="3746090"/>
            <a:ext cx="5735544" cy="3211905"/>
          </a:xfrm>
          <a:prstGeom prst="rect">
            <a:avLst/>
          </a:prstGeom>
        </p:spPr>
      </p:pic>
    </p:spTree>
    <p:extLst>
      <p:ext uri="{BB962C8B-B14F-4D97-AF65-F5344CB8AC3E}">
        <p14:creationId xmlns:p14="http://schemas.microsoft.com/office/powerpoint/2010/main" val="589153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A3A63-B36F-2BCF-D0BA-331C6486B611}"/>
              </a:ext>
            </a:extLst>
          </p:cNvPr>
          <p:cNvSpPr>
            <a:spLocks noGrp="1"/>
          </p:cNvSpPr>
          <p:nvPr>
            <p:ph type="title"/>
          </p:nvPr>
        </p:nvSpPr>
        <p:spPr>
          <a:xfrm>
            <a:off x="1066800" y="642593"/>
            <a:ext cx="10058400" cy="2080941"/>
          </a:xfrm>
        </p:spPr>
        <p:txBody>
          <a:bodyPr>
            <a:normAutofit/>
          </a:bodyPr>
          <a:lstStyle/>
          <a:p>
            <a:r>
              <a:rPr lang="en-US" sz="2400" b="1" u="sng" dirty="0">
                <a:latin typeface="Times New Roman" panose="02020603050405020304" pitchFamily="18" charset="0"/>
                <a:cs typeface="Times New Roman" panose="02020603050405020304" pitchFamily="18" charset="0"/>
              </a:rPr>
              <a:t>Marketing Environment</a:t>
            </a:r>
            <a:br>
              <a:rPr lang="en-IN" b="1" u="sng" dirty="0"/>
            </a:br>
            <a:r>
              <a:rPr lang="en-IN" sz="2000" dirty="0">
                <a:latin typeface="Times New Roman" panose="02020603050405020304" pitchFamily="18" charset="0"/>
                <a:cs typeface="Times New Roman" panose="02020603050405020304" pitchFamily="18" charset="0"/>
              </a:rPr>
              <a:t>According to Philip Kotler, Marketing Environment as the internal and external factors that affects the firm’s ability to develop and maintain successful transaction and relationships with the target customers</a:t>
            </a:r>
            <a:br>
              <a:rPr lang="en-IN" sz="2000" dirty="0">
                <a:latin typeface="Times New Roman" panose="02020603050405020304" pitchFamily="18" charset="0"/>
                <a:cs typeface="Times New Roman" panose="02020603050405020304" pitchFamily="18" charset="0"/>
              </a:rPr>
            </a:br>
            <a:endParaRPr lang="en-IN"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632965F-7B2E-06B0-7672-C497178335F4}"/>
              </a:ext>
            </a:extLst>
          </p:cNvPr>
          <p:cNvSpPr>
            <a:spLocks noGrp="1"/>
          </p:cNvSpPr>
          <p:nvPr>
            <p:ph idx="1"/>
          </p:nvPr>
        </p:nvSpPr>
        <p:spPr>
          <a:xfrm>
            <a:off x="1066800" y="2340022"/>
            <a:ext cx="10058400" cy="3931920"/>
          </a:xfrm>
        </p:spPr>
        <p:txBody>
          <a:bodyPr>
            <a:normAutofit/>
          </a:bodyPr>
          <a:lstStyle/>
          <a:p>
            <a:pPr marL="0" indent="0">
              <a:buNone/>
            </a:pPr>
            <a:r>
              <a:rPr lang="en-US" dirty="0"/>
              <a:t>The </a:t>
            </a:r>
            <a:r>
              <a:rPr lang="en-US" b="1" dirty="0"/>
              <a:t>marketing environment </a:t>
            </a:r>
            <a:r>
              <a:rPr lang="en-US" dirty="0"/>
              <a:t>includes all the internal and external factors that affect a company’s ability to serve its customers.</a:t>
            </a:r>
            <a:endParaRPr lang="en-IN" dirty="0"/>
          </a:p>
          <a:p>
            <a:pPr lvl="0"/>
            <a:r>
              <a:rPr lang="en-US" dirty="0"/>
              <a:t>It is divided into </a:t>
            </a:r>
            <a:r>
              <a:rPr lang="en-US" b="1" dirty="0"/>
              <a:t>two types</a:t>
            </a:r>
            <a:r>
              <a:rPr lang="en-US" dirty="0"/>
              <a:t>: Micro Environment</a:t>
            </a:r>
            <a:endParaRPr lang="en-IN" dirty="0"/>
          </a:p>
          <a:p>
            <a:r>
              <a:rPr lang="en-US" dirty="0"/>
              <a:t>Macro Environment</a:t>
            </a:r>
            <a:endParaRPr lang="en-IN" dirty="0"/>
          </a:p>
          <a:p>
            <a:pPr marL="0" indent="0">
              <a:buNone/>
            </a:pPr>
            <a:r>
              <a:rPr lang="en-US" b="1" u="sng" dirty="0"/>
              <a:t>Micro Environment</a:t>
            </a:r>
            <a:endParaRPr lang="en-IN" b="1" u="sng" dirty="0"/>
          </a:p>
          <a:p>
            <a:r>
              <a:rPr lang="en-US" dirty="0"/>
              <a:t>These are the </a:t>
            </a:r>
            <a:r>
              <a:rPr lang="en-US" b="1" dirty="0"/>
              <a:t>factors close to the company </a:t>
            </a:r>
            <a:r>
              <a:rPr lang="en-US" dirty="0"/>
              <a:t>that directly affect its marketing operations. They can be controlled to some extent.</a:t>
            </a:r>
            <a:endParaRPr lang="en-IN" dirty="0"/>
          </a:p>
          <a:p>
            <a:endParaRPr lang="en-IN" dirty="0"/>
          </a:p>
        </p:txBody>
      </p:sp>
    </p:spTree>
    <p:extLst>
      <p:ext uri="{BB962C8B-B14F-4D97-AF65-F5344CB8AC3E}">
        <p14:creationId xmlns:p14="http://schemas.microsoft.com/office/powerpoint/2010/main" val="1816788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3A6DF6E-3A11-1DEA-A902-00C1620C744B}"/>
              </a:ext>
            </a:extLst>
          </p:cNvPr>
          <p:cNvPicPr>
            <a:picLocks noGrp="1" noChangeAspect="1"/>
          </p:cNvPicPr>
          <p:nvPr>
            <p:ph idx="1"/>
          </p:nvPr>
        </p:nvPicPr>
        <p:blipFill>
          <a:blip r:embed="rId2"/>
          <a:stretch>
            <a:fillRect/>
          </a:stretch>
        </p:blipFill>
        <p:spPr>
          <a:xfrm>
            <a:off x="186813" y="383458"/>
            <a:ext cx="11661058" cy="6194323"/>
          </a:xfrm>
          <a:prstGeom prst="rect">
            <a:avLst/>
          </a:prstGeom>
        </p:spPr>
      </p:pic>
    </p:spTree>
    <p:extLst>
      <p:ext uri="{BB962C8B-B14F-4D97-AF65-F5344CB8AC3E}">
        <p14:creationId xmlns:p14="http://schemas.microsoft.com/office/powerpoint/2010/main" val="1055720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B61996-AD12-38C5-F9D9-4B33DCB7B1D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A699CC00-656D-F735-5836-736BD572BF07}"/>
              </a:ext>
            </a:extLst>
          </p:cNvPr>
          <p:cNvPicPr>
            <a:picLocks noChangeAspect="1"/>
          </p:cNvPicPr>
          <p:nvPr/>
        </p:nvPicPr>
        <p:blipFill>
          <a:blip r:embed="rId2"/>
          <a:stretch>
            <a:fillRect/>
          </a:stretch>
        </p:blipFill>
        <p:spPr>
          <a:xfrm>
            <a:off x="265471" y="521110"/>
            <a:ext cx="11661058" cy="5722373"/>
          </a:xfrm>
          <a:prstGeom prst="rect">
            <a:avLst/>
          </a:prstGeom>
          <a:solidFill>
            <a:schemeClr val="tx1">
              <a:alpha val="95000"/>
            </a:schemeClr>
          </a:solidFill>
        </p:spPr>
      </p:pic>
    </p:spTree>
    <p:extLst>
      <p:ext uri="{BB962C8B-B14F-4D97-AF65-F5344CB8AC3E}">
        <p14:creationId xmlns:p14="http://schemas.microsoft.com/office/powerpoint/2010/main" val="4072508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31FFCD5-8B53-0327-291D-EF3285667699}"/>
              </a:ext>
            </a:extLst>
          </p:cNvPr>
          <p:cNvPicPr>
            <a:picLocks noGrp="1" noChangeAspect="1"/>
          </p:cNvPicPr>
          <p:nvPr>
            <p:ph idx="1"/>
          </p:nvPr>
        </p:nvPicPr>
        <p:blipFill>
          <a:blip r:embed="rId2"/>
          <a:stretch>
            <a:fillRect/>
          </a:stretch>
        </p:blipFill>
        <p:spPr>
          <a:xfrm>
            <a:off x="353960" y="186814"/>
            <a:ext cx="11670891" cy="6440128"/>
          </a:xfrm>
          <a:prstGeom prst="rect">
            <a:avLst/>
          </a:prstGeom>
        </p:spPr>
      </p:pic>
    </p:spTree>
    <p:extLst>
      <p:ext uri="{BB962C8B-B14F-4D97-AF65-F5344CB8AC3E}">
        <p14:creationId xmlns:p14="http://schemas.microsoft.com/office/powerpoint/2010/main" val="3498614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28034DC-5F85-DF1F-3A1F-6D293FF2DEF1}"/>
              </a:ext>
            </a:extLst>
          </p:cNvPr>
          <p:cNvPicPr>
            <a:picLocks noGrp="1" noChangeAspect="1"/>
          </p:cNvPicPr>
          <p:nvPr>
            <p:ph idx="1"/>
          </p:nvPr>
        </p:nvPicPr>
        <p:blipFill>
          <a:blip r:embed="rId2"/>
          <a:stretch>
            <a:fillRect/>
          </a:stretch>
        </p:blipFill>
        <p:spPr>
          <a:xfrm>
            <a:off x="245805" y="245807"/>
            <a:ext cx="11680723" cy="6312310"/>
          </a:xfrm>
          <a:prstGeom prst="rect">
            <a:avLst/>
          </a:prstGeom>
        </p:spPr>
      </p:pic>
    </p:spTree>
    <p:extLst>
      <p:ext uri="{BB962C8B-B14F-4D97-AF65-F5344CB8AC3E}">
        <p14:creationId xmlns:p14="http://schemas.microsoft.com/office/powerpoint/2010/main" val="1141474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44B06BA-92E4-EC16-7447-BEE619C28376}"/>
              </a:ext>
            </a:extLst>
          </p:cNvPr>
          <p:cNvPicPr>
            <a:picLocks noGrp="1" noChangeAspect="1"/>
          </p:cNvPicPr>
          <p:nvPr>
            <p:ph idx="1"/>
          </p:nvPr>
        </p:nvPicPr>
        <p:blipFill>
          <a:blip r:embed="rId2"/>
          <a:stretch>
            <a:fillRect/>
          </a:stretch>
        </p:blipFill>
        <p:spPr>
          <a:xfrm>
            <a:off x="255639" y="245807"/>
            <a:ext cx="11572567" cy="6282812"/>
          </a:xfrm>
          <a:prstGeom prst="rect">
            <a:avLst/>
          </a:prstGeom>
        </p:spPr>
      </p:pic>
    </p:spTree>
    <p:extLst>
      <p:ext uri="{BB962C8B-B14F-4D97-AF65-F5344CB8AC3E}">
        <p14:creationId xmlns:p14="http://schemas.microsoft.com/office/powerpoint/2010/main" val="1178231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33FF1FE-D3BD-1088-C415-9A8589244F90}"/>
              </a:ext>
            </a:extLst>
          </p:cNvPr>
          <p:cNvPicPr>
            <a:picLocks noGrp="1" noChangeAspect="1"/>
          </p:cNvPicPr>
          <p:nvPr>
            <p:ph idx="1"/>
          </p:nvPr>
        </p:nvPicPr>
        <p:blipFill>
          <a:blip r:embed="rId2"/>
          <a:stretch>
            <a:fillRect/>
          </a:stretch>
        </p:blipFill>
        <p:spPr>
          <a:xfrm>
            <a:off x="255639" y="157316"/>
            <a:ext cx="11670890" cy="6469626"/>
          </a:xfrm>
          <a:prstGeom prst="rect">
            <a:avLst/>
          </a:prstGeom>
        </p:spPr>
      </p:pic>
    </p:spTree>
    <p:extLst>
      <p:ext uri="{BB962C8B-B14F-4D97-AF65-F5344CB8AC3E}">
        <p14:creationId xmlns:p14="http://schemas.microsoft.com/office/powerpoint/2010/main" val="3459459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99BC1E5-BE1F-0CBF-D7C6-1F5BEEA1038B}"/>
              </a:ext>
            </a:extLst>
          </p:cNvPr>
          <p:cNvPicPr>
            <a:picLocks noGrp="1" noChangeAspect="1"/>
          </p:cNvPicPr>
          <p:nvPr>
            <p:ph idx="1"/>
          </p:nvPr>
        </p:nvPicPr>
        <p:blipFill>
          <a:blip r:embed="rId2"/>
          <a:stretch>
            <a:fillRect/>
          </a:stretch>
        </p:blipFill>
        <p:spPr>
          <a:xfrm>
            <a:off x="245806" y="235975"/>
            <a:ext cx="11700388" cy="6204154"/>
          </a:xfrm>
          <a:prstGeom prst="rect">
            <a:avLst/>
          </a:prstGeom>
        </p:spPr>
      </p:pic>
    </p:spTree>
    <p:extLst>
      <p:ext uri="{BB962C8B-B14F-4D97-AF65-F5344CB8AC3E}">
        <p14:creationId xmlns:p14="http://schemas.microsoft.com/office/powerpoint/2010/main" val="144743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0027B49D-2EC8-0A67-E112-4E30325452A9}"/>
              </a:ext>
            </a:extLst>
          </p:cNvPr>
          <p:cNvPicPr>
            <a:picLocks noGrp="1" noChangeAspect="1"/>
          </p:cNvPicPr>
          <p:nvPr>
            <p:ph idx="1"/>
          </p:nvPr>
        </p:nvPicPr>
        <p:blipFill>
          <a:blip r:embed="rId2"/>
          <a:stretch>
            <a:fillRect/>
          </a:stretch>
        </p:blipFill>
        <p:spPr>
          <a:xfrm>
            <a:off x="629265" y="550606"/>
            <a:ext cx="11080953" cy="5761704"/>
          </a:xfrm>
          <a:prstGeom prst="rect">
            <a:avLst/>
          </a:prstGeom>
        </p:spPr>
      </p:pic>
    </p:spTree>
    <p:extLst>
      <p:ext uri="{BB962C8B-B14F-4D97-AF65-F5344CB8AC3E}">
        <p14:creationId xmlns:p14="http://schemas.microsoft.com/office/powerpoint/2010/main" val="2791622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40024-E3BA-AC9F-213A-65B4C595C5E5}"/>
              </a:ext>
            </a:extLst>
          </p:cNvPr>
          <p:cNvSpPr>
            <a:spLocks noGrp="1"/>
          </p:cNvSpPr>
          <p:nvPr>
            <p:ph type="title"/>
          </p:nvPr>
        </p:nvSpPr>
        <p:spPr/>
        <p:txBody>
          <a:bodyPr>
            <a:normAutofit fontScale="90000"/>
          </a:bodyPr>
          <a:lstStyle/>
          <a:p>
            <a:r>
              <a:rPr lang="en-US" dirty="0"/>
              <a:t>Marketing Mix – The 4Ps of Marketing</a:t>
            </a:r>
            <a:endParaRPr lang="en-IN" dirty="0"/>
          </a:p>
        </p:txBody>
      </p:sp>
      <p:sp>
        <p:nvSpPr>
          <p:cNvPr id="3" name="Content Placeholder 2">
            <a:extLst>
              <a:ext uri="{FF2B5EF4-FFF2-40B4-BE49-F238E27FC236}">
                <a16:creationId xmlns:a16="http://schemas.microsoft.com/office/drawing/2014/main" id="{E1324D0B-346C-2AC5-CFD4-6B21237D7390}"/>
              </a:ext>
            </a:extLst>
          </p:cNvPr>
          <p:cNvSpPr>
            <a:spLocks noGrp="1"/>
          </p:cNvSpPr>
          <p:nvPr>
            <p:ph idx="1"/>
          </p:nvPr>
        </p:nvSpPr>
        <p:spPr/>
        <p:txBody>
          <a:bodyPr>
            <a:normAutofit/>
          </a:bodyPr>
          <a:lstStyle/>
          <a:p>
            <a:pPr marL="0" indent="0">
              <a:buNone/>
            </a:pPr>
            <a:r>
              <a:rPr lang="en-US" b="1" dirty="0"/>
              <a:t>1. PRODUCT </a:t>
            </a:r>
          </a:p>
          <a:p>
            <a:r>
              <a:rPr lang="en-US" dirty="0"/>
              <a:t>Product refers to the goods or services offered to customers.</a:t>
            </a:r>
          </a:p>
          <a:p>
            <a:r>
              <a:rPr lang="en-US" dirty="0"/>
              <a:t>It includes design, features, quality, and packaging.</a:t>
            </a:r>
          </a:p>
          <a:p>
            <a:r>
              <a:rPr lang="en-US" dirty="0"/>
              <a:t>A good product should satisfy customer needs and expectations.</a:t>
            </a:r>
          </a:p>
          <a:p>
            <a:r>
              <a:rPr lang="en-US" dirty="0"/>
              <a:t>Branding helps customers identify the product easily.</a:t>
            </a:r>
          </a:p>
          <a:p>
            <a:r>
              <a:rPr lang="en-US" dirty="0"/>
              <a:t>Product variety and innovation help attract different types of customers.</a:t>
            </a:r>
            <a:br>
              <a:rPr lang="en-US" dirty="0"/>
            </a:br>
            <a:r>
              <a:rPr lang="en-US" b="1" dirty="0"/>
              <a:t>Example:</a:t>
            </a:r>
            <a:r>
              <a:rPr lang="en-US" dirty="0"/>
              <a:t> A smartphone with good camera quality, latest features, and attractive packaging.</a:t>
            </a:r>
          </a:p>
          <a:p>
            <a:endParaRPr lang="en-IN" dirty="0"/>
          </a:p>
        </p:txBody>
      </p:sp>
    </p:spTree>
    <p:extLst>
      <p:ext uri="{BB962C8B-B14F-4D97-AF65-F5344CB8AC3E}">
        <p14:creationId xmlns:p14="http://schemas.microsoft.com/office/powerpoint/2010/main" val="3354919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E9DF5-EAAE-BBE7-9BC9-EAAFA29DA24B}"/>
              </a:ext>
            </a:extLst>
          </p:cNvPr>
          <p:cNvSpPr>
            <a:spLocks noGrp="1"/>
          </p:cNvSpPr>
          <p:nvPr>
            <p:ph type="title"/>
          </p:nvPr>
        </p:nvSpPr>
        <p:spPr/>
        <p:txBody>
          <a:bodyPr>
            <a:normAutofit fontScale="90000"/>
          </a:bodyPr>
          <a:lstStyle/>
          <a:p>
            <a:r>
              <a:rPr lang="en-US" b="1" dirty="0"/>
              <a:t>2. PRICE </a:t>
            </a:r>
            <a:br>
              <a:rPr lang="en-US" b="1" dirty="0"/>
            </a:br>
            <a:endParaRPr lang="en-IN" dirty="0"/>
          </a:p>
        </p:txBody>
      </p:sp>
      <p:sp>
        <p:nvSpPr>
          <p:cNvPr id="3" name="Content Placeholder 2">
            <a:extLst>
              <a:ext uri="{FF2B5EF4-FFF2-40B4-BE49-F238E27FC236}">
                <a16:creationId xmlns:a16="http://schemas.microsoft.com/office/drawing/2014/main" id="{2F6EBC7A-8B06-4AAA-7E87-7CFE6121E0EB}"/>
              </a:ext>
            </a:extLst>
          </p:cNvPr>
          <p:cNvSpPr>
            <a:spLocks noGrp="1"/>
          </p:cNvSpPr>
          <p:nvPr>
            <p:ph idx="1"/>
          </p:nvPr>
        </p:nvSpPr>
        <p:spPr/>
        <p:txBody>
          <a:bodyPr/>
          <a:lstStyle/>
          <a:p>
            <a:r>
              <a:rPr lang="en-US" dirty="0"/>
              <a:t>Price is the amount of money customers pay to buy the product.</a:t>
            </a:r>
          </a:p>
          <a:p>
            <a:r>
              <a:rPr lang="en-US" dirty="0"/>
              <a:t>It should be affordable and match customer expectations.</a:t>
            </a:r>
          </a:p>
          <a:p>
            <a:r>
              <a:rPr lang="en-US" dirty="0"/>
              <a:t>Price must be competitive compared to other brands.</a:t>
            </a:r>
          </a:p>
          <a:p>
            <a:r>
              <a:rPr lang="en-US" dirty="0"/>
              <a:t>Discounts and offers can attract more customers.</a:t>
            </a:r>
          </a:p>
          <a:p>
            <a:r>
              <a:rPr lang="en-US" dirty="0"/>
              <a:t>Pricing affects sales, profit and brand image.</a:t>
            </a:r>
            <a:br>
              <a:rPr lang="en-US" dirty="0"/>
            </a:br>
            <a:r>
              <a:rPr lang="en-US" b="1" dirty="0"/>
              <a:t>Example:</a:t>
            </a:r>
            <a:r>
              <a:rPr lang="en-US" dirty="0"/>
              <a:t> A budget mobile priced lower to attract students.</a:t>
            </a:r>
          </a:p>
          <a:p>
            <a:endParaRPr lang="en-IN" dirty="0"/>
          </a:p>
        </p:txBody>
      </p:sp>
    </p:spTree>
    <p:extLst>
      <p:ext uri="{BB962C8B-B14F-4D97-AF65-F5344CB8AC3E}">
        <p14:creationId xmlns:p14="http://schemas.microsoft.com/office/powerpoint/2010/main" val="4254379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21646-52A8-25D2-BC4F-48FFE9B5DC12}"/>
              </a:ext>
            </a:extLst>
          </p:cNvPr>
          <p:cNvSpPr>
            <a:spLocks noGrp="1"/>
          </p:cNvSpPr>
          <p:nvPr>
            <p:ph type="title"/>
          </p:nvPr>
        </p:nvSpPr>
        <p:spPr/>
        <p:txBody>
          <a:bodyPr>
            <a:normAutofit fontScale="90000"/>
          </a:bodyPr>
          <a:lstStyle/>
          <a:p>
            <a:r>
              <a:rPr lang="en-US" b="1" dirty="0"/>
              <a:t>3. PLACE </a:t>
            </a:r>
            <a:br>
              <a:rPr lang="en-US" b="1" dirty="0"/>
            </a:br>
            <a:endParaRPr lang="en-IN" dirty="0"/>
          </a:p>
        </p:txBody>
      </p:sp>
      <p:sp>
        <p:nvSpPr>
          <p:cNvPr id="3" name="Content Placeholder 2">
            <a:extLst>
              <a:ext uri="{FF2B5EF4-FFF2-40B4-BE49-F238E27FC236}">
                <a16:creationId xmlns:a16="http://schemas.microsoft.com/office/drawing/2014/main" id="{25F3A7AF-D3FA-9CD9-AE84-20396A5D7A37}"/>
              </a:ext>
            </a:extLst>
          </p:cNvPr>
          <p:cNvSpPr>
            <a:spLocks noGrp="1"/>
          </p:cNvSpPr>
          <p:nvPr>
            <p:ph idx="1"/>
          </p:nvPr>
        </p:nvSpPr>
        <p:spPr/>
        <p:txBody>
          <a:bodyPr>
            <a:normAutofit/>
          </a:bodyPr>
          <a:lstStyle/>
          <a:p>
            <a:r>
              <a:rPr lang="en-US" dirty="0"/>
              <a:t>Place refers to how the product reaches the customer.</a:t>
            </a:r>
          </a:p>
          <a:p>
            <a:r>
              <a:rPr lang="en-US" dirty="0"/>
              <a:t>Includes distribution channels like wholesalers, retailers and online platforms.</a:t>
            </a:r>
          </a:p>
          <a:p>
            <a:r>
              <a:rPr lang="en-US" dirty="0"/>
              <a:t>Warehousing helps store products safely.</a:t>
            </a:r>
          </a:p>
          <a:p>
            <a:r>
              <a:rPr lang="en-US" dirty="0"/>
              <a:t>Transportation ensures products reach customers on time.</a:t>
            </a:r>
          </a:p>
          <a:p>
            <a:r>
              <a:rPr lang="en-US" dirty="0"/>
              <a:t>Availability in the right place increases customer convenience.</a:t>
            </a:r>
            <a:br>
              <a:rPr lang="en-US" dirty="0"/>
            </a:br>
            <a:r>
              <a:rPr lang="en-US" b="1" dirty="0"/>
              <a:t>Example:</a:t>
            </a:r>
            <a:r>
              <a:rPr lang="en-US" dirty="0"/>
              <a:t> Online grocery apps delivering products directly to homes.</a:t>
            </a:r>
          </a:p>
          <a:p>
            <a:endParaRPr lang="en-IN" dirty="0"/>
          </a:p>
        </p:txBody>
      </p:sp>
    </p:spTree>
    <p:extLst>
      <p:ext uri="{BB962C8B-B14F-4D97-AF65-F5344CB8AC3E}">
        <p14:creationId xmlns:p14="http://schemas.microsoft.com/office/powerpoint/2010/main" val="362823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E6E20-A027-68C9-8644-5C0ED6B3EA41}"/>
              </a:ext>
            </a:extLst>
          </p:cNvPr>
          <p:cNvSpPr>
            <a:spLocks noGrp="1"/>
          </p:cNvSpPr>
          <p:nvPr>
            <p:ph type="title"/>
          </p:nvPr>
        </p:nvSpPr>
        <p:spPr/>
        <p:txBody>
          <a:bodyPr>
            <a:normAutofit fontScale="90000"/>
          </a:bodyPr>
          <a:lstStyle/>
          <a:p>
            <a:r>
              <a:rPr lang="en-US" b="1" dirty="0"/>
              <a:t>4. PROMOTION </a:t>
            </a:r>
            <a:br>
              <a:rPr lang="en-US" b="1" dirty="0"/>
            </a:br>
            <a:endParaRPr lang="en-IN" dirty="0"/>
          </a:p>
        </p:txBody>
      </p:sp>
      <p:sp>
        <p:nvSpPr>
          <p:cNvPr id="3" name="Content Placeholder 2">
            <a:extLst>
              <a:ext uri="{FF2B5EF4-FFF2-40B4-BE49-F238E27FC236}">
                <a16:creationId xmlns:a16="http://schemas.microsoft.com/office/drawing/2014/main" id="{BF919A67-491F-93A7-78C6-92B477C0BB31}"/>
              </a:ext>
            </a:extLst>
          </p:cNvPr>
          <p:cNvSpPr>
            <a:spLocks noGrp="1"/>
          </p:cNvSpPr>
          <p:nvPr>
            <p:ph idx="1"/>
          </p:nvPr>
        </p:nvSpPr>
        <p:spPr/>
        <p:txBody>
          <a:bodyPr/>
          <a:lstStyle/>
          <a:p>
            <a:r>
              <a:rPr lang="en-US" dirty="0"/>
              <a:t>Promotion means informing and persuading customers to buy the product.</a:t>
            </a:r>
          </a:p>
          <a:p>
            <a:r>
              <a:rPr lang="en-US" dirty="0"/>
              <a:t>Includes advertising on TV, social media, newspapers, etc.</a:t>
            </a:r>
          </a:p>
          <a:p>
            <a:r>
              <a:rPr lang="en-US" dirty="0"/>
              <a:t>Sales promotions like discounts and offers attract buyers.</a:t>
            </a:r>
          </a:p>
          <a:p>
            <a:r>
              <a:rPr lang="en-US" dirty="0"/>
              <a:t>Personal selling helps explain the product directly to customers.</a:t>
            </a:r>
          </a:p>
          <a:p>
            <a:r>
              <a:rPr lang="en-US" dirty="0"/>
              <a:t>Publicity creates awareness without direct payment.</a:t>
            </a:r>
            <a:br>
              <a:rPr lang="en-US" dirty="0"/>
            </a:br>
            <a:r>
              <a:rPr lang="en-US" b="1" dirty="0"/>
              <a:t>Example:</a:t>
            </a:r>
            <a:r>
              <a:rPr lang="en-US" dirty="0"/>
              <a:t> A café using Instagram ads to attract young customers.</a:t>
            </a:r>
          </a:p>
          <a:p>
            <a:endParaRPr lang="en-IN" dirty="0"/>
          </a:p>
        </p:txBody>
      </p:sp>
    </p:spTree>
    <p:extLst>
      <p:ext uri="{BB962C8B-B14F-4D97-AF65-F5344CB8AC3E}">
        <p14:creationId xmlns:p14="http://schemas.microsoft.com/office/powerpoint/2010/main" val="857464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5151-5EE4-1360-3ED0-2A5ED88C725E}"/>
              </a:ext>
            </a:extLst>
          </p:cNvPr>
          <p:cNvSpPr>
            <a:spLocks noGrp="1"/>
          </p:cNvSpPr>
          <p:nvPr>
            <p:ph type="title"/>
          </p:nvPr>
        </p:nvSpPr>
        <p:spPr>
          <a:xfrm>
            <a:off x="838200" y="365126"/>
            <a:ext cx="10515600" cy="962230"/>
          </a:xfrm>
        </p:spPr>
        <p:txBody>
          <a:bodyPr/>
          <a:lstStyle/>
          <a:p>
            <a:r>
              <a:rPr lang="en-IN" b="1" dirty="0"/>
              <a:t>Role of Marketing</a:t>
            </a:r>
          </a:p>
        </p:txBody>
      </p:sp>
      <p:sp>
        <p:nvSpPr>
          <p:cNvPr id="4" name="Rectangle 1">
            <a:extLst>
              <a:ext uri="{FF2B5EF4-FFF2-40B4-BE49-F238E27FC236}">
                <a16:creationId xmlns:a16="http://schemas.microsoft.com/office/drawing/2014/main" id="{956158B4-04AE-2208-4D6A-F3D20E45C143}"/>
              </a:ext>
            </a:extLst>
          </p:cNvPr>
          <p:cNvSpPr>
            <a:spLocks noGrp="1" noChangeArrowheads="1"/>
          </p:cNvSpPr>
          <p:nvPr>
            <p:ph idx="1"/>
          </p:nvPr>
        </p:nvSpPr>
        <p:spPr bwMode="auto">
          <a:xfrm>
            <a:off x="838200" y="1228099"/>
            <a:ext cx="8010832" cy="5546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Marketing finds out what customers want.</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It makes people interested in buying products.</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Marketing helps make a brand popular.</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It helps the company sell more and earn money.</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Marketing gives ideas for new products.</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It helps decide the right price for products.</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Marketing keeps customers happy and loyal.</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It finds new places or people to sell products.</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Marketing tells other departments what customers like.</a:t>
            </a:r>
          </a:p>
          <a:p>
            <a:pPr marL="342900" marR="0" lvl="0" indent="-34290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1800" b="0" i="0" u="none" strike="noStrike" cap="none" normalizeH="0" baseline="0" dirty="0">
                <a:ln>
                  <a:noFill/>
                </a:ln>
                <a:solidFill>
                  <a:schemeClr val="tx1"/>
                </a:solidFill>
                <a:effectLst/>
                <a:latin typeface="Arial" panose="020B0604020202020204" pitchFamily="34" charset="0"/>
              </a:rPr>
              <a:t>It tells people about products through ads and promotions.</a:t>
            </a:r>
          </a:p>
        </p:txBody>
      </p:sp>
    </p:spTree>
    <p:extLst>
      <p:ext uri="{BB962C8B-B14F-4D97-AF65-F5344CB8AC3E}">
        <p14:creationId xmlns:p14="http://schemas.microsoft.com/office/powerpoint/2010/main" val="1688866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9AC696-B6DE-DA17-C2A7-09D207BECA85}"/>
              </a:ext>
            </a:extLst>
          </p:cNvPr>
          <p:cNvSpPr>
            <a:spLocks noGrp="1"/>
          </p:cNvSpPr>
          <p:nvPr>
            <p:ph idx="1"/>
          </p:nvPr>
        </p:nvSpPr>
        <p:spPr>
          <a:xfrm>
            <a:off x="629265" y="589935"/>
            <a:ext cx="10724535" cy="6066504"/>
          </a:xfrm>
        </p:spPr>
        <p:txBody>
          <a:bodyPr>
            <a:normAutofit/>
          </a:bodyPr>
          <a:lstStyle/>
          <a:p>
            <a:pPr marL="0" indent="0">
              <a:buNone/>
            </a:pPr>
            <a:r>
              <a:rPr lang="en-US" b="1" dirty="0"/>
              <a:t>Example: Coca-Cola</a:t>
            </a:r>
            <a:br>
              <a:rPr lang="en-US" dirty="0"/>
            </a:br>
            <a:endParaRPr lang="en-US" dirty="0"/>
          </a:p>
          <a:p>
            <a:endParaRPr lang="en-US" dirty="0"/>
          </a:p>
          <a:p>
            <a:r>
              <a:rPr lang="en-US" dirty="0"/>
              <a:t>Coca-Cola uses marketing to understand what customers like, such as flavors and packaging. It creates awareness through ads and promotions, helps decide the right price, and ensures drinks are available in stores, restaurants, and vending machines. Marketing also builds a strong brand, keeps customers happy, and guides new ideas like sugar-free or flavored drinks. This way, marketing connects the company with its customers and helps it grow.</a:t>
            </a:r>
            <a:endParaRPr lang="en-IN" dirty="0"/>
          </a:p>
        </p:txBody>
      </p:sp>
    </p:spTree>
    <p:extLst>
      <p:ext uri="{BB962C8B-B14F-4D97-AF65-F5344CB8AC3E}">
        <p14:creationId xmlns:p14="http://schemas.microsoft.com/office/powerpoint/2010/main" val="2931887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2514-0541-A329-17BF-C136C91259F1}"/>
              </a:ext>
            </a:extLst>
          </p:cNvPr>
          <p:cNvSpPr>
            <a:spLocks noGrp="1"/>
          </p:cNvSpPr>
          <p:nvPr>
            <p:ph type="title"/>
          </p:nvPr>
        </p:nvSpPr>
        <p:spPr>
          <a:xfrm>
            <a:off x="1152832" y="2390570"/>
            <a:ext cx="10515600" cy="1325563"/>
          </a:xfrm>
        </p:spPr>
        <p:txBody>
          <a:bodyPr>
            <a:normAutofit fontScale="90000"/>
          </a:bodyPr>
          <a:lstStyle/>
          <a:p>
            <a:r>
              <a:rPr lang="en-US" b="1" dirty="0"/>
              <a:t>Relationship of Marketing with Other Functional Areas</a:t>
            </a:r>
            <a:endParaRPr lang="en-IN" b="1" dirty="0"/>
          </a:p>
        </p:txBody>
      </p:sp>
    </p:spTree>
    <p:extLst>
      <p:ext uri="{BB962C8B-B14F-4D97-AF65-F5344CB8AC3E}">
        <p14:creationId xmlns:p14="http://schemas.microsoft.com/office/powerpoint/2010/main" val="2849195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46599-A213-328E-2296-9B9C414A7374}"/>
              </a:ext>
            </a:extLst>
          </p:cNvPr>
          <p:cNvSpPr>
            <a:spLocks noGrp="1"/>
          </p:cNvSpPr>
          <p:nvPr>
            <p:ph type="title"/>
          </p:nvPr>
        </p:nvSpPr>
        <p:spPr/>
        <p:txBody>
          <a:bodyPr>
            <a:normAutofit fontScale="90000"/>
          </a:bodyPr>
          <a:lstStyle/>
          <a:p>
            <a:r>
              <a:rPr lang="en-US" b="1" dirty="0"/>
              <a:t>Marketing and Production/Operations</a:t>
            </a:r>
            <a:br>
              <a:rPr lang="en-US" b="1" dirty="0"/>
            </a:br>
            <a:endParaRPr lang="en-IN" dirty="0"/>
          </a:p>
        </p:txBody>
      </p:sp>
      <p:sp>
        <p:nvSpPr>
          <p:cNvPr id="3" name="Content Placeholder 2">
            <a:extLst>
              <a:ext uri="{FF2B5EF4-FFF2-40B4-BE49-F238E27FC236}">
                <a16:creationId xmlns:a16="http://schemas.microsoft.com/office/drawing/2014/main" id="{A0677FB1-6E02-7036-322C-11672FFCF3C9}"/>
              </a:ext>
            </a:extLst>
          </p:cNvPr>
          <p:cNvSpPr>
            <a:spLocks noGrp="1"/>
          </p:cNvSpPr>
          <p:nvPr>
            <p:ph idx="1"/>
          </p:nvPr>
        </p:nvSpPr>
        <p:spPr/>
        <p:txBody>
          <a:bodyPr/>
          <a:lstStyle/>
          <a:p>
            <a:pPr marL="514350" indent="-514350">
              <a:buFont typeface="+mj-lt"/>
              <a:buAutoNum type="arabicPeriod"/>
            </a:pPr>
            <a:r>
              <a:rPr lang="en-US" dirty="0"/>
              <a:t>Marketing informs production about customer demand and preferences.</a:t>
            </a:r>
          </a:p>
          <a:p>
            <a:pPr marL="514350" indent="-514350">
              <a:buFont typeface="+mj-lt"/>
              <a:buAutoNum type="arabicPeriod"/>
            </a:pPr>
            <a:r>
              <a:rPr lang="en-US" dirty="0"/>
              <a:t>It helps in planning the quantity of products to manufacture.</a:t>
            </a:r>
          </a:p>
          <a:p>
            <a:pPr marL="514350" indent="-514350">
              <a:buFont typeface="+mj-lt"/>
              <a:buAutoNum type="arabicPeriod"/>
            </a:pPr>
            <a:r>
              <a:rPr lang="en-US" dirty="0"/>
              <a:t>Marketing provides feedback on product quality and features.</a:t>
            </a:r>
          </a:p>
          <a:p>
            <a:pPr marL="514350" indent="-514350">
              <a:buFont typeface="+mj-lt"/>
              <a:buAutoNum type="arabicPeriod"/>
            </a:pPr>
            <a:r>
              <a:rPr lang="en-US" dirty="0"/>
              <a:t>It guides production to design products that meet market expectations.</a:t>
            </a:r>
          </a:p>
          <a:p>
            <a:pPr marL="514350" indent="-514350">
              <a:buFont typeface="+mj-lt"/>
              <a:buAutoNum type="arabicPeriod"/>
            </a:pPr>
            <a:r>
              <a:rPr lang="en-US" dirty="0"/>
              <a:t>Marketing helps ensure timely availability of products for customers.</a:t>
            </a:r>
          </a:p>
          <a:p>
            <a:endParaRPr lang="en-IN" dirty="0"/>
          </a:p>
        </p:txBody>
      </p:sp>
    </p:spTree>
    <p:extLst>
      <p:ext uri="{BB962C8B-B14F-4D97-AF65-F5344CB8AC3E}">
        <p14:creationId xmlns:p14="http://schemas.microsoft.com/office/powerpoint/2010/main" val="476132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7C13B2-A0CB-BCDF-EBDD-3DBD2C3A0CBD}"/>
              </a:ext>
            </a:extLst>
          </p:cNvPr>
          <p:cNvSpPr>
            <a:spLocks noGrp="1"/>
          </p:cNvSpPr>
          <p:nvPr>
            <p:ph idx="1"/>
          </p:nvPr>
        </p:nvSpPr>
        <p:spPr>
          <a:xfrm>
            <a:off x="838200" y="383458"/>
            <a:ext cx="10515600" cy="6135329"/>
          </a:xfrm>
        </p:spPr>
        <p:txBody>
          <a:bodyPr>
            <a:normAutofit/>
          </a:bodyPr>
          <a:lstStyle/>
          <a:p>
            <a:pPr marL="0" indent="0">
              <a:buNone/>
            </a:pPr>
            <a:r>
              <a:rPr lang="en-US" b="1" dirty="0"/>
              <a:t>Advantage:</a:t>
            </a:r>
            <a:endParaRPr lang="en-US" dirty="0"/>
          </a:p>
          <a:p>
            <a:r>
              <a:rPr lang="en-US" dirty="0"/>
              <a:t>Ensures products are made according to customer demand.</a:t>
            </a:r>
          </a:p>
          <a:p>
            <a:r>
              <a:rPr lang="en-US" dirty="0"/>
              <a:t>Helps plan production schedules efficiently.</a:t>
            </a:r>
          </a:p>
          <a:p>
            <a:r>
              <a:rPr lang="en-US" dirty="0"/>
              <a:t>Improves product quality based on customer feedback.</a:t>
            </a:r>
          </a:p>
          <a:p>
            <a:r>
              <a:rPr lang="en-US" dirty="0"/>
              <a:t>Reduces wastage by aligning production with market needs.</a:t>
            </a:r>
          </a:p>
          <a:p>
            <a:r>
              <a:rPr lang="en-US" dirty="0"/>
              <a:t>Speeds up introduction of new products.</a:t>
            </a:r>
          </a:p>
          <a:p>
            <a:pPr marL="0" indent="0">
              <a:buNone/>
            </a:pPr>
            <a:r>
              <a:rPr lang="en-US" b="1" dirty="0"/>
              <a:t>Disadvantage:</a:t>
            </a:r>
            <a:endParaRPr lang="en-US" dirty="0"/>
          </a:p>
          <a:p>
            <a:r>
              <a:rPr lang="en-US" dirty="0"/>
              <a:t>Production may feel pressured to meet marketing deadlines.</a:t>
            </a:r>
          </a:p>
          <a:p>
            <a:r>
              <a:rPr lang="en-US" dirty="0"/>
              <a:t>Overemphasis on customer demand may compromise operational efficiency.</a:t>
            </a:r>
          </a:p>
          <a:p>
            <a:r>
              <a:rPr lang="en-US" dirty="0"/>
              <a:t>Conflicts may arise over product features or quantity.</a:t>
            </a:r>
          </a:p>
          <a:p>
            <a:r>
              <a:rPr lang="en-US" dirty="0"/>
              <a:t>Frequent changes suggested by marketing can disrupt production plans.</a:t>
            </a:r>
          </a:p>
          <a:p>
            <a:r>
              <a:rPr lang="en-US" dirty="0"/>
              <a:t>Miscommunication can cause delays or errors in output.</a:t>
            </a:r>
          </a:p>
          <a:p>
            <a:endParaRPr lang="en-IN" dirty="0"/>
          </a:p>
        </p:txBody>
      </p:sp>
    </p:spTree>
    <p:extLst>
      <p:ext uri="{BB962C8B-B14F-4D97-AF65-F5344CB8AC3E}">
        <p14:creationId xmlns:p14="http://schemas.microsoft.com/office/powerpoint/2010/main" val="3779526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F27AB-9DA9-0891-5847-BABF19C7199B}"/>
              </a:ext>
            </a:extLst>
          </p:cNvPr>
          <p:cNvSpPr>
            <a:spLocks noGrp="1"/>
          </p:cNvSpPr>
          <p:nvPr>
            <p:ph type="title"/>
          </p:nvPr>
        </p:nvSpPr>
        <p:spPr/>
        <p:txBody>
          <a:bodyPr>
            <a:normAutofit fontScale="90000"/>
          </a:bodyPr>
          <a:lstStyle/>
          <a:p>
            <a:r>
              <a:rPr lang="en-US" b="1" dirty="0"/>
              <a:t>2. Marketing and Finance</a:t>
            </a:r>
            <a:br>
              <a:rPr lang="en-US" b="1" dirty="0"/>
            </a:br>
            <a:endParaRPr lang="en-IN" dirty="0"/>
          </a:p>
        </p:txBody>
      </p:sp>
      <p:sp>
        <p:nvSpPr>
          <p:cNvPr id="3" name="Content Placeholder 2">
            <a:extLst>
              <a:ext uri="{FF2B5EF4-FFF2-40B4-BE49-F238E27FC236}">
                <a16:creationId xmlns:a16="http://schemas.microsoft.com/office/drawing/2014/main" id="{CFD20ABB-A814-FBE9-9D90-61276174E92A}"/>
              </a:ext>
            </a:extLst>
          </p:cNvPr>
          <p:cNvSpPr>
            <a:spLocks noGrp="1"/>
          </p:cNvSpPr>
          <p:nvPr>
            <p:ph idx="1"/>
          </p:nvPr>
        </p:nvSpPr>
        <p:spPr/>
        <p:txBody>
          <a:bodyPr/>
          <a:lstStyle/>
          <a:p>
            <a:pPr marL="514350" indent="-514350">
              <a:buFont typeface="+mj-lt"/>
              <a:buAutoNum type="arabicPeriod"/>
            </a:pPr>
            <a:r>
              <a:rPr lang="en-US" dirty="0"/>
              <a:t>Marketing helps in setting profitable and competitive prices.</a:t>
            </a:r>
          </a:p>
          <a:p>
            <a:pPr marL="514350" indent="-514350">
              <a:buFont typeface="+mj-lt"/>
              <a:buAutoNum type="arabicPeriod"/>
            </a:pPr>
            <a:r>
              <a:rPr lang="en-US" dirty="0"/>
              <a:t>Sales forecasts from marketing aid financial planning and budgeting.</a:t>
            </a:r>
          </a:p>
          <a:p>
            <a:pPr marL="514350" indent="-514350">
              <a:buFont typeface="+mj-lt"/>
              <a:buAutoNum type="arabicPeriod"/>
            </a:pPr>
            <a:r>
              <a:rPr lang="en-US" dirty="0"/>
              <a:t>It helps decide the allocation of funds for promotions and campaigns.</a:t>
            </a:r>
          </a:p>
          <a:p>
            <a:pPr marL="514350" indent="-514350">
              <a:buFont typeface="+mj-lt"/>
              <a:buAutoNum type="arabicPeriod"/>
            </a:pPr>
            <a:r>
              <a:rPr lang="en-US" dirty="0"/>
              <a:t>Marketing evaluates the return on investment (ROI) of advertising efforts.</a:t>
            </a:r>
          </a:p>
          <a:p>
            <a:pPr marL="514350" indent="-514350">
              <a:buFont typeface="+mj-lt"/>
              <a:buAutoNum type="arabicPeriod"/>
            </a:pPr>
            <a:r>
              <a:rPr lang="en-US" dirty="0"/>
              <a:t>It assists in planning strategies to maximize revenue and profits.</a:t>
            </a:r>
          </a:p>
          <a:p>
            <a:endParaRPr lang="en-IN" dirty="0"/>
          </a:p>
        </p:txBody>
      </p:sp>
    </p:spTree>
    <p:extLst>
      <p:ext uri="{BB962C8B-B14F-4D97-AF65-F5344CB8AC3E}">
        <p14:creationId xmlns:p14="http://schemas.microsoft.com/office/powerpoint/2010/main" val="3072293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CBE427-6A73-17B0-1741-C863F2F208AD}"/>
              </a:ext>
            </a:extLst>
          </p:cNvPr>
          <p:cNvSpPr>
            <a:spLocks noGrp="1"/>
          </p:cNvSpPr>
          <p:nvPr>
            <p:ph idx="1"/>
          </p:nvPr>
        </p:nvSpPr>
        <p:spPr>
          <a:xfrm>
            <a:off x="838200" y="698090"/>
            <a:ext cx="10515600" cy="5478873"/>
          </a:xfrm>
        </p:spPr>
        <p:txBody>
          <a:bodyPr>
            <a:normAutofit/>
          </a:bodyPr>
          <a:lstStyle/>
          <a:p>
            <a:pPr marL="0" indent="0">
              <a:buNone/>
            </a:pPr>
            <a:r>
              <a:rPr lang="en-US" b="1" dirty="0"/>
              <a:t>Advantages:</a:t>
            </a:r>
            <a:endParaRPr lang="en-US" dirty="0"/>
          </a:p>
          <a:p>
            <a:r>
              <a:rPr lang="en-US" dirty="0"/>
              <a:t>Helps in setting profitable and competitive prices.</a:t>
            </a:r>
          </a:p>
          <a:p>
            <a:r>
              <a:rPr lang="en-US" dirty="0"/>
              <a:t>Provides accurate sales forecasts for budgeting.</a:t>
            </a:r>
          </a:p>
          <a:p>
            <a:r>
              <a:rPr lang="en-US" dirty="0"/>
              <a:t>Guides allocation of funds for promotions and campaigns.</a:t>
            </a:r>
          </a:p>
          <a:p>
            <a:r>
              <a:rPr lang="en-US" dirty="0"/>
              <a:t>Evaluates return on investment for marketing activities.</a:t>
            </a:r>
          </a:p>
          <a:p>
            <a:r>
              <a:rPr lang="en-US" dirty="0"/>
              <a:t>Supports financial planning for growth strategies.</a:t>
            </a:r>
          </a:p>
          <a:p>
            <a:endParaRPr lang="en-US" dirty="0"/>
          </a:p>
          <a:p>
            <a:pPr marL="0" indent="0">
              <a:buNone/>
            </a:pPr>
            <a:r>
              <a:rPr lang="en-US" b="1" dirty="0"/>
              <a:t>Disadvantages:</a:t>
            </a:r>
            <a:endParaRPr lang="en-US" dirty="0"/>
          </a:p>
          <a:p>
            <a:r>
              <a:rPr lang="en-US" dirty="0"/>
              <a:t>Finance may over-rely on marketing forecasts.</a:t>
            </a:r>
          </a:p>
          <a:p>
            <a:r>
              <a:rPr lang="en-US" dirty="0"/>
              <a:t>Conflicts over budget allocation can arise.</a:t>
            </a:r>
          </a:p>
          <a:p>
            <a:r>
              <a:rPr lang="en-US" dirty="0"/>
              <a:t>Short-term marketing campaigns may clash with long-term financial planning.</a:t>
            </a:r>
          </a:p>
          <a:p>
            <a:r>
              <a:rPr lang="en-US" dirty="0"/>
              <a:t>Marketing may push expensive campaigns that strain budgets.</a:t>
            </a:r>
          </a:p>
          <a:p>
            <a:r>
              <a:rPr lang="en-US" dirty="0"/>
              <a:t>Differences in priorities can delay financial decisions.</a:t>
            </a:r>
          </a:p>
          <a:p>
            <a:endParaRPr lang="en-IN" dirty="0"/>
          </a:p>
        </p:txBody>
      </p:sp>
    </p:spTree>
    <p:extLst>
      <p:ext uri="{BB962C8B-B14F-4D97-AF65-F5344CB8AC3E}">
        <p14:creationId xmlns:p14="http://schemas.microsoft.com/office/powerpoint/2010/main" val="2382307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9AF9E-D34D-FE00-C704-328F004C6EC2}"/>
              </a:ext>
            </a:extLst>
          </p:cNvPr>
          <p:cNvSpPr>
            <a:spLocks noGrp="1"/>
          </p:cNvSpPr>
          <p:nvPr>
            <p:ph type="title"/>
          </p:nvPr>
        </p:nvSpPr>
        <p:spPr>
          <a:xfrm>
            <a:off x="838200" y="365126"/>
            <a:ext cx="10515600" cy="1286694"/>
          </a:xfrm>
        </p:spPr>
        <p:txBody>
          <a:bodyPr>
            <a:normAutofit fontScale="90000"/>
          </a:bodyPr>
          <a:lstStyle/>
          <a:p>
            <a:r>
              <a:rPr lang="en-US" b="1" dirty="0"/>
              <a:t>3.Marketing and Human Resources (HR)</a:t>
            </a:r>
            <a:br>
              <a:rPr lang="en-US" b="1" dirty="0"/>
            </a:br>
            <a:endParaRPr lang="en-IN" dirty="0"/>
          </a:p>
        </p:txBody>
      </p:sp>
      <p:sp>
        <p:nvSpPr>
          <p:cNvPr id="3" name="Content Placeholder 2">
            <a:extLst>
              <a:ext uri="{FF2B5EF4-FFF2-40B4-BE49-F238E27FC236}">
                <a16:creationId xmlns:a16="http://schemas.microsoft.com/office/drawing/2014/main" id="{87329EA9-A8AE-ED36-341B-501CFF37213F}"/>
              </a:ext>
            </a:extLst>
          </p:cNvPr>
          <p:cNvSpPr>
            <a:spLocks noGrp="1"/>
          </p:cNvSpPr>
          <p:nvPr>
            <p:ph idx="1"/>
          </p:nvPr>
        </p:nvSpPr>
        <p:spPr/>
        <p:txBody>
          <a:bodyPr>
            <a:normAutofit/>
          </a:bodyPr>
          <a:lstStyle/>
          <a:p>
            <a:pPr marL="514350" indent="-514350">
              <a:buFont typeface="+mj-lt"/>
              <a:buAutoNum type="arabicPeriod"/>
            </a:pPr>
            <a:r>
              <a:rPr lang="en-US" dirty="0"/>
              <a:t>HR recruits and trains staff for marketing and customer service roles.</a:t>
            </a:r>
          </a:p>
          <a:p>
            <a:pPr marL="514350" indent="-514350">
              <a:buFont typeface="+mj-lt"/>
              <a:buAutoNum type="arabicPeriod"/>
            </a:pPr>
            <a:r>
              <a:rPr lang="en-US" dirty="0"/>
              <a:t>Marketing communicates skill requirements to HR for effective staffing.</a:t>
            </a:r>
          </a:p>
          <a:p>
            <a:pPr marL="514350" indent="-514350">
              <a:buFont typeface="+mj-lt"/>
              <a:buAutoNum type="arabicPeriod"/>
            </a:pPr>
            <a:r>
              <a:rPr lang="en-US" dirty="0"/>
              <a:t>HR organizes training programs based on marketing strategies and campaigns.</a:t>
            </a:r>
          </a:p>
          <a:p>
            <a:pPr marL="514350" indent="-514350">
              <a:buFont typeface="+mj-lt"/>
              <a:buAutoNum type="arabicPeriod"/>
            </a:pPr>
            <a:r>
              <a:rPr lang="en-US" dirty="0"/>
              <a:t>Marketing feedback helps HR improve employee performance and motivation.</a:t>
            </a:r>
          </a:p>
          <a:p>
            <a:pPr marL="514350" indent="-514350">
              <a:buFont typeface="+mj-lt"/>
              <a:buAutoNum type="arabicPeriod"/>
            </a:pPr>
            <a:r>
              <a:rPr lang="en-US" dirty="0"/>
              <a:t>Collaboration ensures smooth teamwork between marketing and other departments.</a:t>
            </a:r>
          </a:p>
          <a:p>
            <a:endParaRPr lang="en-IN" dirty="0"/>
          </a:p>
        </p:txBody>
      </p:sp>
    </p:spTree>
    <p:extLst>
      <p:ext uri="{BB962C8B-B14F-4D97-AF65-F5344CB8AC3E}">
        <p14:creationId xmlns:p14="http://schemas.microsoft.com/office/powerpoint/2010/main" val="8266062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F3E008-EF0B-C716-D6EA-03160EF005C3}"/>
              </a:ext>
            </a:extLst>
          </p:cNvPr>
          <p:cNvSpPr>
            <a:spLocks noGrp="1"/>
          </p:cNvSpPr>
          <p:nvPr>
            <p:ph idx="1"/>
          </p:nvPr>
        </p:nvSpPr>
        <p:spPr>
          <a:xfrm>
            <a:off x="838200" y="422787"/>
            <a:ext cx="10515600" cy="5754176"/>
          </a:xfrm>
        </p:spPr>
        <p:txBody>
          <a:bodyPr>
            <a:normAutofit/>
          </a:bodyPr>
          <a:lstStyle/>
          <a:p>
            <a:pPr marL="0" indent="0">
              <a:buNone/>
            </a:pPr>
            <a:r>
              <a:rPr lang="en-US" b="1" dirty="0"/>
              <a:t>Advantages:</a:t>
            </a:r>
            <a:endParaRPr lang="en-US" dirty="0"/>
          </a:p>
          <a:p>
            <a:r>
              <a:rPr lang="en-US" dirty="0"/>
              <a:t>HR recruits and trains staff for marketing and sales functions.</a:t>
            </a:r>
          </a:p>
          <a:p>
            <a:r>
              <a:rPr lang="en-US" dirty="0"/>
              <a:t>Ensures employees have skills needed for campaigns.</a:t>
            </a:r>
          </a:p>
          <a:p>
            <a:r>
              <a:rPr lang="en-US" dirty="0"/>
              <a:t>Promotes better teamwork between marketing and other departments.</a:t>
            </a:r>
          </a:p>
          <a:p>
            <a:r>
              <a:rPr lang="en-US" dirty="0"/>
              <a:t>Training programs align with marketing strategies.</a:t>
            </a:r>
          </a:p>
          <a:p>
            <a:r>
              <a:rPr lang="en-US" dirty="0"/>
              <a:t>Improves employee performance and motivation.</a:t>
            </a:r>
          </a:p>
          <a:p>
            <a:pPr marL="0" indent="0">
              <a:buNone/>
            </a:pPr>
            <a:endParaRPr lang="en-US" dirty="0"/>
          </a:p>
          <a:p>
            <a:pPr marL="0" indent="0">
              <a:buNone/>
            </a:pPr>
            <a:r>
              <a:rPr lang="en-US" b="1" dirty="0"/>
              <a:t>Disadvantages:</a:t>
            </a:r>
            <a:endParaRPr lang="en-US" dirty="0"/>
          </a:p>
          <a:p>
            <a:r>
              <a:rPr lang="en-US" dirty="0"/>
              <a:t>HR may face pressure to hire quickly for marketing campaigns.</a:t>
            </a:r>
          </a:p>
          <a:p>
            <a:r>
              <a:rPr lang="en-US" dirty="0"/>
              <a:t>Overlap in responsibilities may cause confusion.</a:t>
            </a:r>
          </a:p>
          <a:p>
            <a:r>
              <a:rPr lang="en-US" dirty="0"/>
              <a:t>Conflicts if marketing demands skills HR cannot immediately provide.</a:t>
            </a:r>
          </a:p>
          <a:p>
            <a:r>
              <a:rPr lang="en-US" dirty="0"/>
              <a:t>Coordination can be time-consuming.</a:t>
            </a:r>
          </a:p>
          <a:p>
            <a:r>
              <a:rPr lang="en-US" dirty="0"/>
              <a:t>Marketing-focused training may neglect other department needs.</a:t>
            </a:r>
          </a:p>
          <a:p>
            <a:endParaRPr lang="en-IN" dirty="0"/>
          </a:p>
        </p:txBody>
      </p:sp>
    </p:spTree>
    <p:extLst>
      <p:ext uri="{BB962C8B-B14F-4D97-AF65-F5344CB8AC3E}">
        <p14:creationId xmlns:p14="http://schemas.microsoft.com/office/powerpoint/2010/main" val="1664068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29A7B-0220-ABBB-D264-EFE94DEF31BA}"/>
              </a:ext>
            </a:extLst>
          </p:cNvPr>
          <p:cNvSpPr>
            <a:spLocks noGrp="1"/>
          </p:cNvSpPr>
          <p:nvPr>
            <p:ph type="title"/>
          </p:nvPr>
        </p:nvSpPr>
        <p:spPr/>
        <p:txBody>
          <a:bodyPr>
            <a:normAutofit fontScale="90000"/>
          </a:bodyPr>
          <a:lstStyle/>
          <a:p>
            <a:br>
              <a:rPr lang="en-US" b="1" dirty="0"/>
            </a:br>
            <a:r>
              <a:rPr lang="en-US" b="1" dirty="0"/>
              <a:t>Marketing and Research &amp; Development (R&amp;D)</a:t>
            </a:r>
            <a:br>
              <a:rPr lang="en-US" b="1" dirty="0"/>
            </a:br>
            <a:endParaRPr lang="en-IN" dirty="0"/>
          </a:p>
        </p:txBody>
      </p:sp>
      <p:sp>
        <p:nvSpPr>
          <p:cNvPr id="3" name="Content Placeholder 2">
            <a:extLst>
              <a:ext uri="{FF2B5EF4-FFF2-40B4-BE49-F238E27FC236}">
                <a16:creationId xmlns:a16="http://schemas.microsoft.com/office/drawing/2014/main" id="{56427720-0DDC-02D0-A23C-C103CC98074C}"/>
              </a:ext>
            </a:extLst>
          </p:cNvPr>
          <p:cNvSpPr>
            <a:spLocks noGrp="1"/>
          </p:cNvSpPr>
          <p:nvPr>
            <p:ph idx="1"/>
          </p:nvPr>
        </p:nvSpPr>
        <p:spPr/>
        <p:txBody>
          <a:bodyPr/>
          <a:lstStyle/>
          <a:p>
            <a:pPr marL="514350" indent="-514350">
              <a:buFont typeface="+mj-lt"/>
              <a:buAutoNum type="arabicPeriod"/>
            </a:pPr>
            <a:r>
              <a:rPr lang="en-US" dirty="0"/>
              <a:t>Marketing provides customer insights for new product development.</a:t>
            </a:r>
          </a:p>
          <a:p>
            <a:pPr marL="514350" indent="-514350">
              <a:buFont typeface="+mj-lt"/>
              <a:buAutoNum type="arabicPeriod"/>
            </a:pPr>
            <a:r>
              <a:rPr lang="en-US" dirty="0"/>
              <a:t>It helps R&amp;D design products that meet customer expectations.</a:t>
            </a:r>
          </a:p>
          <a:p>
            <a:pPr marL="514350" indent="-514350">
              <a:buFont typeface="+mj-lt"/>
              <a:buAutoNum type="arabicPeriod"/>
            </a:pPr>
            <a:r>
              <a:rPr lang="en-US" dirty="0"/>
              <a:t>Marketing feedback ensures product innovation aligns with market trends.</a:t>
            </a:r>
          </a:p>
          <a:p>
            <a:pPr marL="514350" indent="-514350">
              <a:buFont typeface="+mj-lt"/>
              <a:buAutoNum type="arabicPeriod"/>
            </a:pPr>
            <a:r>
              <a:rPr lang="en-US" dirty="0"/>
              <a:t>It communicates competitor product features to R&amp;D for improvement.</a:t>
            </a:r>
          </a:p>
          <a:p>
            <a:pPr marL="514350" indent="-514350">
              <a:buFont typeface="+mj-lt"/>
              <a:buAutoNum type="arabicPeriod"/>
            </a:pPr>
            <a:r>
              <a:rPr lang="en-US" dirty="0"/>
              <a:t>Collaboration reduces the risk of product failure in the market.</a:t>
            </a:r>
          </a:p>
          <a:p>
            <a:endParaRPr lang="en-IN" dirty="0"/>
          </a:p>
        </p:txBody>
      </p:sp>
    </p:spTree>
    <p:extLst>
      <p:ext uri="{BB962C8B-B14F-4D97-AF65-F5344CB8AC3E}">
        <p14:creationId xmlns:p14="http://schemas.microsoft.com/office/powerpoint/2010/main" val="3391185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FC032C-4042-5546-9447-271A555E9946}"/>
              </a:ext>
            </a:extLst>
          </p:cNvPr>
          <p:cNvSpPr>
            <a:spLocks noGrp="1"/>
          </p:cNvSpPr>
          <p:nvPr>
            <p:ph idx="1"/>
          </p:nvPr>
        </p:nvSpPr>
        <p:spPr>
          <a:xfrm>
            <a:off x="838200" y="737419"/>
            <a:ext cx="10515600" cy="5712542"/>
          </a:xfrm>
        </p:spPr>
        <p:txBody>
          <a:bodyPr>
            <a:normAutofit/>
          </a:bodyPr>
          <a:lstStyle/>
          <a:p>
            <a:pPr marL="0" indent="0">
              <a:buNone/>
            </a:pPr>
            <a:r>
              <a:rPr lang="en-US" b="1" dirty="0"/>
              <a:t>Advantages:</a:t>
            </a:r>
            <a:endParaRPr lang="en-US" dirty="0"/>
          </a:p>
          <a:p>
            <a:r>
              <a:rPr lang="en-US" dirty="0"/>
              <a:t>Provides insights into customer needs for new product development.</a:t>
            </a:r>
          </a:p>
          <a:p>
            <a:r>
              <a:rPr lang="en-US" dirty="0"/>
              <a:t>Helps design products that meet market expectations.</a:t>
            </a:r>
          </a:p>
          <a:p>
            <a:r>
              <a:rPr lang="en-US" dirty="0"/>
              <a:t>Reduces risk of product failure through market feedback.</a:t>
            </a:r>
          </a:p>
          <a:p>
            <a:r>
              <a:rPr lang="en-US" dirty="0"/>
              <a:t>Keeps R&amp;D updated on competitor trends.</a:t>
            </a:r>
          </a:p>
          <a:p>
            <a:r>
              <a:rPr lang="en-US" dirty="0"/>
              <a:t>Supports innovation aligned with customer demand.</a:t>
            </a:r>
          </a:p>
          <a:p>
            <a:pPr marL="0" indent="0">
              <a:buNone/>
            </a:pPr>
            <a:endParaRPr lang="en-US" dirty="0"/>
          </a:p>
          <a:p>
            <a:r>
              <a:rPr lang="en-US" b="1" dirty="0"/>
              <a:t>Disadvantages:</a:t>
            </a:r>
            <a:endParaRPr lang="en-US" dirty="0"/>
          </a:p>
          <a:p>
            <a:r>
              <a:rPr lang="en-US" dirty="0"/>
              <a:t>Marketing pressure may push for rushed product development.</a:t>
            </a:r>
          </a:p>
          <a:p>
            <a:r>
              <a:rPr lang="en-US" dirty="0"/>
              <a:t>R&amp;D may feel constrained by marketing suggestions.</a:t>
            </a:r>
          </a:p>
          <a:p>
            <a:r>
              <a:rPr lang="en-US" dirty="0"/>
              <a:t>Conflicts over feasibility vs. customer demand may arise.</a:t>
            </a:r>
          </a:p>
          <a:p>
            <a:r>
              <a:rPr lang="en-US" dirty="0"/>
              <a:t>Overemphasis on trends can limit long-term innovation.</a:t>
            </a:r>
          </a:p>
          <a:p>
            <a:r>
              <a:rPr lang="en-US" dirty="0"/>
              <a:t>Miscommunication may result in products not meeting expectations.</a:t>
            </a:r>
          </a:p>
          <a:p>
            <a:endParaRPr lang="en-IN" dirty="0"/>
          </a:p>
        </p:txBody>
      </p:sp>
    </p:spTree>
    <p:extLst>
      <p:ext uri="{BB962C8B-B14F-4D97-AF65-F5344CB8AC3E}">
        <p14:creationId xmlns:p14="http://schemas.microsoft.com/office/powerpoint/2010/main" val="1721380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C7D5-7B56-44DF-2564-3EB70C7FC674}"/>
              </a:ext>
            </a:extLst>
          </p:cNvPr>
          <p:cNvSpPr>
            <a:spLocks noGrp="1"/>
          </p:cNvSpPr>
          <p:nvPr>
            <p:ph type="title"/>
          </p:nvPr>
        </p:nvSpPr>
        <p:spPr/>
        <p:txBody>
          <a:bodyPr>
            <a:normAutofit fontScale="90000"/>
          </a:bodyPr>
          <a:lstStyle/>
          <a:p>
            <a:r>
              <a:rPr lang="en-US" b="1" dirty="0"/>
              <a:t>Marketing and Supply Chain/Logistics</a:t>
            </a:r>
            <a:br>
              <a:rPr lang="en-US" b="1" dirty="0"/>
            </a:br>
            <a:endParaRPr lang="en-IN" dirty="0"/>
          </a:p>
        </p:txBody>
      </p:sp>
      <p:sp>
        <p:nvSpPr>
          <p:cNvPr id="3" name="Content Placeholder 2">
            <a:extLst>
              <a:ext uri="{FF2B5EF4-FFF2-40B4-BE49-F238E27FC236}">
                <a16:creationId xmlns:a16="http://schemas.microsoft.com/office/drawing/2014/main" id="{77A47BA4-1D1C-14EE-3A53-3A4A97221A2F}"/>
              </a:ext>
            </a:extLst>
          </p:cNvPr>
          <p:cNvSpPr>
            <a:spLocks noGrp="1"/>
          </p:cNvSpPr>
          <p:nvPr>
            <p:ph idx="1"/>
          </p:nvPr>
        </p:nvSpPr>
        <p:spPr/>
        <p:txBody>
          <a:bodyPr/>
          <a:lstStyle/>
          <a:p>
            <a:pPr marL="514350" indent="-514350">
              <a:buFont typeface="+mj-lt"/>
              <a:buAutoNum type="arabicPeriod"/>
            </a:pPr>
            <a:r>
              <a:rPr lang="en-US" dirty="0"/>
              <a:t>Marketing shares demand forecasts to help manage inventory efficiently.</a:t>
            </a:r>
          </a:p>
          <a:p>
            <a:pPr marL="514350" indent="-514350">
              <a:buFont typeface="+mj-lt"/>
              <a:buAutoNum type="arabicPeriod"/>
            </a:pPr>
            <a:r>
              <a:rPr lang="en-US" dirty="0"/>
              <a:t>It coordinates product availability at stores and distribution points.</a:t>
            </a:r>
          </a:p>
          <a:p>
            <a:pPr marL="514350" indent="-514350">
              <a:buFont typeface="+mj-lt"/>
              <a:buAutoNum type="arabicPeriod"/>
            </a:pPr>
            <a:r>
              <a:rPr lang="en-US" dirty="0"/>
              <a:t>Marketing informs logistics about seasonal or promotional demands.</a:t>
            </a:r>
          </a:p>
          <a:p>
            <a:pPr marL="514350" indent="-514350">
              <a:buFont typeface="+mj-lt"/>
              <a:buAutoNum type="arabicPeriod"/>
            </a:pPr>
            <a:r>
              <a:rPr lang="en-US" dirty="0"/>
              <a:t>Collaboration ensures timely delivery of products to customers.</a:t>
            </a:r>
          </a:p>
          <a:p>
            <a:pPr marL="514350" indent="-514350">
              <a:buFont typeface="+mj-lt"/>
              <a:buAutoNum type="arabicPeriod"/>
            </a:pPr>
            <a:r>
              <a:rPr lang="en-US" dirty="0"/>
              <a:t>It helps reduce shortages or overstock by predicting market needs.</a:t>
            </a:r>
          </a:p>
          <a:p>
            <a:endParaRPr lang="en-IN" dirty="0"/>
          </a:p>
        </p:txBody>
      </p:sp>
    </p:spTree>
    <p:extLst>
      <p:ext uri="{BB962C8B-B14F-4D97-AF65-F5344CB8AC3E}">
        <p14:creationId xmlns:p14="http://schemas.microsoft.com/office/powerpoint/2010/main" val="1929067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A34042-2FFD-77B4-B819-0344D25E2DCE}"/>
              </a:ext>
            </a:extLst>
          </p:cNvPr>
          <p:cNvSpPr>
            <a:spLocks noGrp="1"/>
          </p:cNvSpPr>
          <p:nvPr>
            <p:ph idx="1"/>
          </p:nvPr>
        </p:nvSpPr>
        <p:spPr>
          <a:xfrm>
            <a:off x="838200" y="599768"/>
            <a:ext cx="10515600" cy="5919019"/>
          </a:xfrm>
        </p:spPr>
        <p:txBody>
          <a:bodyPr>
            <a:normAutofit/>
          </a:bodyPr>
          <a:lstStyle/>
          <a:p>
            <a:pPr marL="0" indent="0">
              <a:buNone/>
            </a:pPr>
            <a:r>
              <a:rPr lang="en-US" b="1" dirty="0"/>
              <a:t>Advantages:</a:t>
            </a:r>
            <a:endParaRPr lang="en-US" dirty="0"/>
          </a:p>
          <a:p>
            <a:r>
              <a:rPr lang="en-US" dirty="0"/>
              <a:t>Helps manage inventory efficiently based on demand forecasts.</a:t>
            </a:r>
          </a:p>
          <a:p>
            <a:r>
              <a:rPr lang="en-US" dirty="0"/>
              <a:t>Ensures products are delivered on time.</a:t>
            </a:r>
          </a:p>
          <a:p>
            <a:r>
              <a:rPr lang="en-US" dirty="0"/>
              <a:t>Supports planning for seasonal or promotional demands.</a:t>
            </a:r>
          </a:p>
          <a:p>
            <a:r>
              <a:rPr lang="en-US" dirty="0"/>
              <a:t>Reduces stockouts or overstock situations.</a:t>
            </a:r>
          </a:p>
          <a:p>
            <a:r>
              <a:rPr lang="en-US" dirty="0"/>
              <a:t>Improves overall customer satisfaction.</a:t>
            </a:r>
          </a:p>
          <a:p>
            <a:pPr marL="0" indent="0">
              <a:buNone/>
            </a:pPr>
            <a:endParaRPr lang="en-US" dirty="0"/>
          </a:p>
          <a:p>
            <a:pPr marL="0" indent="0">
              <a:buNone/>
            </a:pPr>
            <a:r>
              <a:rPr lang="en-US" b="1" dirty="0"/>
              <a:t>Disadvantages:</a:t>
            </a:r>
            <a:endParaRPr lang="en-US" dirty="0"/>
          </a:p>
          <a:p>
            <a:r>
              <a:rPr lang="en-US" dirty="0"/>
              <a:t>Logistics may struggle to meet sudden marketing demands.</a:t>
            </a:r>
          </a:p>
          <a:p>
            <a:r>
              <a:rPr lang="en-US" dirty="0"/>
              <a:t>Conflicts may arise over delivery schedules.</a:t>
            </a:r>
          </a:p>
          <a:p>
            <a:r>
              <a:rPr lang="en-US" dirty="0"/>
              <a:t>Over-reliance on marketing forecasts can create inefficiencies.</a:t>
            </a:r>
          </a:p>
          <a:p>
            <a:r>
              <a:rPr lang="en-US" dirty="0"/>
              <a:t>Frequent changes in marketing plans can disrupt supply chain.</a:t>
            </a:r>
          </a:p>
          <a:p>
            <a:r>
              <a:rPr lang="en-US" dirty="0"/>
              <a:t>Miscommunication can cause delays or increased costs.</a:t>
            </a:r>
          </a:p>
          <a:p>
            <a:endParaRPr lang="en-IN" dirty="0"/>
          </a:p>
        </p:txBody>
      </p:sp>
    </p:spTree>
    <p:extLst>
      <p:ext uri="{BB962C8B-B14F-4D97-AF65-F5344CB8AC3E}">
        <p14:creationId xmlns:p14="http://schemas.microsoft.com/office/powerpoint/2010/main" val="2118708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BC94-9825-5AC1-9D75-F6F21827338A}"/>
              </a:ext>
            </a:extLst>
          </p:cNvPr>
          <p:cNvSpPr>
            <a:spLocks noGrp="1"/>
          </p:cNvSpPr>
          <p:nvPr>
            <p:ph type="title"/>
          </p:nvPr>
        </p:nvSpPr>
        <p:spPr>
          <a:xfrm>
            <a:off x="730046" y="2103437"/>
            <a:ext cx="10515600" cy="1325563"/>
          </a:xfrm>
        </p:spPr>
        <p:txBody>
          <a:bodyPr/>
          <a:lstStyle/>
          <a:p>
            <a:r>
              <a:rPr lang="en-IN" dirty="0"/>
              <a:t>                </a:t>
            </a:r>
            <a:r>
              <a:rPr lang="en-IN" b="1" dirty="0"/>
              <a:t>Marketing Approaches</a:t>
            </a:r>
          </a:p>
        </p:txBody>
      </p:sp>
    </p:spTree>
    <p:extLst>
      <p:ext uri="{BB962C8B-B14F-4D97-AF65-F5344CB8AC3E}">
        <p14:creationId xmlns:p14="http://schemas.microsoft.com/office/powerpoint/2010/main" val="11357903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E7C82-779F-F455-0055-4B2FD0D99DFD}"/>
              </a:ext>
            </a:extLst>
          </p:cNvPr>
          <p:cNvSpPr>
            <a:spLocks noGrp="1"/>
          </p:cNvSpPr>
          <p:nvPr>
            <p:ph type="title"/>
          </p:nvPr>
        </p:nvSpPr>
        <p:spPr/>
        <p:txBody>
          <a:bodyPr>
            <a:normAutofit fontScale="90000"/>
          </a:bodyPr>
          <a:lstStyle/>
          <a:p>
            <a:r>
              <a:rPr lang="en-US" b="1" dirty="0"/>
              <a:t>1.Production-Oriented Approach</a:t>
            </a:r>
            <a:br>
              <a:rPr lang="en-US" b="1" dirty="0"/>
            </a:br>
            <a:endParaRPr lang="en-IN" dirty="0"/>
          </a:p>
        </p:txBody>
      </p:sp>
      <p:sp>
        <p:nvSpPr>
          <p:cNvPr id="3" name="Content Placeholder 2">
            <a:extLst>
              <a:ext uri="{FF2B5EF4-FFF2-40B4-BE49-F238E27FC236}">
                <a16:creationId xmlns:a16="http://schemas.microsoft.com/office/drawing/2014/main" id="{D6D9D581-443C-3334-7D16-B2D342F7CE8E}"/>
              </a:ext>
            </a:extLst>
          </p:cNvPr>
          <p:cNvSpPr>
            <a:spLocks noGrp="1"/>
          </p:cNvSpPr>
          <p:nvPr>
            <p:ph idx="1"/>
          </p:nvPr>
        </p:nvSpPr>
        <p:spPr>
          <a:xfrm>
            <a:off x="838200" y="1484671"/>
            <a:ext cx="10515600" cy="4692292"/>
          </a:xfrm>
        </p:spPr>
        <p:txBody>
          <a:bodyPr>
            <a:normAutofit/>
          </a:bodyPr>
          <a:lstStyle/>
          <a:p>
            <a:pPr marL="514350" indent="-514350">
              <a:lnSpc>
                <a:spcPct val="100000"/>
              </a:lnSpc>
              <a:buFont typeface="+mj-lt"/>
              <a:buAutoNum type="arabicPeriod"/>
            </a:pPr>
            <a:r>
              <a:rPr lang="en-US" dirty="0"/>
              <a:t>Focuses on producing goods in large quantities.</a:t>
            </a:r>
          </a:p>
          <a:p>
            <a:pPr marL="514350" indent="-514350">
              <a:lnSpc>
                <a:spcPct val="100000"/>
              </a:lnSpc>
              <a:buFont typeface="+mj-lt"/>
              <a:buAutoNum type="arabicPeriod"/>
            </a:pPr>
            <a:r>
              <a:rPr lang="en-US" dirty="0"/>
              <a:t>Emphasizes low production costs and efficiency.</a:t>
            </a:r>
          </a:p>
          <a:p>
            <a:pPr marL="514350" indent="-514350">
              <a:lnSpc>
                <a:spcPct val="100000"/>
              </a:lnSpc>
              <a:buFont typeface="+mj-lt"/>
              <a:buAutoNum type="arabicPeriod"/>
            </a:pPr>
            <a:r>
              <a:rPr lang="en-US" dirty="0"/>
              <a:t>Assumes customers will buy products that are widely available.</a:t>
            </a:r>
          </a:p>
          <a:p>
            <a:pPr marL="514350" indent="-514350">
              <a:lnSpc>
                <a:spcPct val="100000"/>
              </a:lnSpc>
              <a:buFont typeface="+mj-lt"/>
              <a:buAutoNum type="arabicPeriod"/>
            </a:pPr>
            <a:r>
              <a:rPr lang="en-US" dirty="0"/>
              <a:t>Less attention is given to customer preferences.</a:t>
            </a:r>
          </a:p>
          <a:p>
            <a:pPr marL="514350" indent="-514350">
              <a:lnSpc>
                <a:spcPct val="100000"/>
              </a:lnSpc>
              <a:buFont typeface="+mj-lt"/>
              <a:buAutoNum type="arabicPeriod"/>
            </a:pPr>
            <a:r>
              <a:rPr lang="en-US" dirty="0"/>
              <a:t>Works well when demand exceeds supply.</a:t>
            </a:r>
          </a:p>
          <a:p>
            <a:pPr marL="514350" indent="-514350">
              <a:lnSpc>
                <a:spcPct val="100000"/>
              </a:lnSpc>
              <a:buFont typeface="+mj-lt"/>
              <a:buAutoNum type="arabicPeriod"/>
            </a:pPr>
            <a:r>
              <a:rPr lang="en-US" dirty="0"/>
              <a:t>Prioritizes mass production over customization.</a:t>
            </a:r>
          </a:p>
          <a:p>
            <a:pPr marL="514350" indent="-514350">
              <a:lnSpc>
                <a:spcPct val="100000"/>
              </a:lnSpc>
              <a:buFont typeface="+mj-lt"/>
              <a:buAutoNum type="arabicPeriod"/>
            </a:pPr>
            <a:r>
              <a:rPr lang="en-US" dirty="0"/>
              <a:t>Often uses standardized products.</a:t>
            </a:r>
          </a:p>
          <a:p>
            <a:pPr marL="0" indent="0">
              <a:lnSpc>
                <a:spcPct val="100000"/>
              </a:lnSpc>
              <a:buNone/>
            </a:pPr>
            <a:r>
              <a:rPr lang="en-US" dirty="0"/>
              <a:t>Example: Early Ford Motor Company mass-producing the Model T car.</a:t>
            </a:r>
          </a:p>
          <a:p>
            <a:endParaRPr lang="en-IN" dirty="0"/>
          </a:p>
        </p:txBody>
      </p:sp>
    </p:spTree>
    <p:extLst>
      <p:ext uri="{BB962C8B-B14F-4D97-AF65-F5344CB8AC3E}">
        <p14:creationId xmlns:p14="http://schemas.microsoft.com/office/powerpoint/2010/main" val="6066995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169E305-777B-EA97-A1FB-57A3B2030D5F}"/>
              </a:ext>
            </a:extLst>
          </p:cNvPr>
          <p:cNvPicPr>
            <a:picLocks noGrp="1" noChangeAspect="1"/>
          </p:cNvPicPr>
          <p:nvPr>
            <p:ph idx="1"/>
          </p:nvPr>
        </p:nvPicPr>
        <p:blipFill>
          <a:blip r:embed="rId2"/>
          <a:stretch>
            <a:fillRect/>
          </a:stretch>
        </p:blipFill>
        <p:spPr>
          <a:xfrm>
            <a:off x="441837" y="924232"/>
            <a:ext cx="3353107" cy="2890684"/>
          </a:xfrm>
          <a:prstGeom prst="rect">
            <a:avLst/>
          </a:prstGeom>
        </p:spPr>
      </p:pic>
      <p:pic>
        <p:nvPicPr>
          <p:cNvPr id="5" name="Picture 4">
            <a:extLst>
              <a:ext uri="{FF2B5EF4-FFF2-40B4-BE49-F238E27FC236}">
                <a16:creationId xmlns:a16="http://schemas.microsoft.com/office/drawing/2014/main" id="{BC310106-84B2-1505-A351-C776D3F381FA}"/>
              </a:ext>
            </a:extLst>
          </p:cNvPr>
          <p:cNvPicPr>
            <a:picLocks noChangeAspect="1"/>
          </p:cNvPicPr>
          <p:nvPr/>
        </p:nvPicPr>
        <p:blipFill>
          <a:blip r:embed="rId3"/>
          <a:stretch>
            <a:fillRect/>
          </a:stretch>
        </p:blipFill>
        <p:spPr>
          <a:xfrm>
            <a:off x="3794944" y="924232"/>
            <a:ext cx="4523146" cy="2802194"/>
          </a:xfrm>
          <a:prstGeom prst="rect">
            <a:avLst/>
          </a:prstGeom>
        </p:spPr>
      </p:pic>
      <p:pic>
        <p:nvPicPr>
          <p:cNvPr id="6" name="Picture 5">
            <a:extLst>
              <a:ext uri="{FF2B5EF4-FFF2-40B4-BE49-F238E27FC236}">
                <a16:creationId xmlns:a16="http://schemas.microsoft.com/office/drawing/2014/main" id="{3DF656C2-3CBD-6907-DC7C-353773EA8F2D}"/>
              </a:ext>
            </a:extLst>
          </p:cNvPr>
          <p:cNvPicPr>
            <a:picLocks noChangeAspect="1"/>
          </p:cNvPicPr>
          <p:nvPr/>
        </p:nvPicPr>
        <p:blipFill>
          <a:blip r:embed="rId4"/>
          <a:stretch>
            <a:fillRect/>
          </a:stretch>
        </p:blipFill>
        <p:spPr>
          <a:xfrm>
            <a:off x="3794944" y="3726426"/>
            <a:ext cx="4905069" cy="2713703"/>
          </a:xfrm>
          <a:prstGeom prst="rect">
            <a:avLst/>
          </a:prstGeom>
        </p:spPr>
      </p:pic>
      <p:pic>
        <p:nvPicPr>
          <p:cNvPr id="7" name="Picture 6">
            <a:extLst>
              <a:ext uri="{FF2B5EF4-FFF2-40B4-BE49-F238E27FC236}">
                <a16:creationId xmlns:a16="http://schemas.microsoft.com/office/drawing/2014/main" id="{B36FF7A3-A574-FE6A-5405-6BA4F976B9E7}"/>
              </a:ext>
            </a:extLst>
          </p:cNvPr>
          <p:cNvPicPr>
            <a:picLocks noChangeAspect="1"/>
          </p:cNvPicPr>
          <p:nvPr/>
        </p:nvPicPr>
        <p:blipFill>
          <a:blip r:embed="rId5"/>
          <a:stretch>
            <a:fillRect/>
          </a:stretch>
        </p:blipFill>
        <p:spPr>
          <a:xfrm>
            <a:off x="8318089" y="951599"/>
            <a:ext cx="3588775" cy="2656840"/>
          </a:xfrm>
          <a:prstGeom prst="rect">
            <a:avLst/>
          </a:prstGeom>
        </p:spPr>
      </p:pic>
    </p:spTree>
    <p:extLst>
      <p:ext uri="{BB962C8B-B14F-4D97-AF65-F5344CB8AC3E}">
        <p14:creationId xmlns:p14="http://schemas.microsoft.com/office/powerpoint/2010/main" val="7415787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7187-340C-2C10-23FE-78FBAAAD9D1B}"/>
              </a:ext>
            </a:extLst>
          </p:cNvPr>
          <p:cNvSpPr>
            <a:spLocks noGrp="1"/>
          </p:cNvSpPr>
          <p:nvPr>
            <p:ph type="title"/>
          </p:nvPr>
        </p:nvSpPr>
        <p:spPr/>
        <p:txBody>
          <a:bodyPr>
            <a:normAutofit fontScale="90000"/>
          </a:bodyPr>
          <a:lstStyle/>
          <a:p>
            <a:r>
              <a:rPr lang="en-US" b="1" dirty="0"/>
              <a:t>2.Product-Oriented Approach</a:t>
            </a:r>
            <a:br>
              <a:rPr lang="en-US" b="1" dirty="0"/>
            </a:br>
            <a:endParaRPr lang="en-IN" dirty="0"/>
          </a:p>
        </p:txBody>
      </p:sp>
      <p:sp>
        <p:nvSpPr>
          <p:cNvPr id="3" name="Content Placeholder 2">
            <a:extLst>
              <a:ext uri="{FF2B5EF4-FFF2-40B4-BE49-F238E27FC236}">
                <a16:creationId xmlns:a16="http://schemas.microsoft.com/office/drawing/2014/main" id="{E98451FE-FF21-37E8-1F6C-0F5B118A0103}"/>
              </a:ext>
            </a:extLst>
          </p:cNvPr>
          <p:cNvSpPr>
            <a:spLocks noGrp="1"/>
          </p:cNvSpPr>
          <p:nvPr>
            <p:ph idx="1"/>
          </p:nvPr>
        </p:nvSpPr>
        <p:spPr>
          <a:xfrm>
            <a:off x="838200" y="1052052"/>
            <a:ext cx="10515600" cy="5124911"/>
          </a:xfrm>
        </p:spPr>
        <p:txBody>
          <a:bodyPr>
            <a:normAutofit/>
          </a:bodyPr>
          <a:lstStyle/>
          <a:p>
            <a:pPr marL="514350" indent="-514350">
              <a:lnSpc>
                <a:spcPct val="110000"/>
              </a:lnSpc>
              <a:buFont typeface="+mj-lt"/>
              <a:buAutoNum type="arabicPeriod"/>
            </a:pPr>
            <a:r>
              <a:rPr lang="en-US" dirty="0"/>
              <a:t>Focuses on product quality, performance, and innovation.</a:t>
            </a:r>
          </a:p>
          <a:p>
            <a:pPr marL="514350" indent="-514350">
              <a:lnSpc>
                <a:spcPct val="110000"/>
              </a:lnSpc>
              <a:buFont typeface="+mj-lt"/>
              <a:buAutoNum type="arabicPeriod"/>
            </a:pPr>
            <a:r>
              <a:rPr lang="en-US" dirty="0"/>
              <a:t>Believes customers prefer high-quality products.</a:t>
            </a:r>
          </a:p>
          <a:p>
            <a:pPr marL="514350" indent="-514350">
              <a:lnSpc>
                <a:spcPct val="110000"/>
              </a:lnSpc>
              <a:buFont typeface="+mj-lt"/>
              <a:buAutoNum type="arabicPeriod"/>
            </a:pPr>
            <a:r>
              <a:rPr lang="en-US" dirty="0"/>
              <a:t>Invests in research and development for better products.</a:t>
            </a:r>
          </a:p>
          <a:p>
            <a:pPr marL="514350" indent="-514350">
              <a:lnSpc>
                <a:spcPct val="110000"/>
              </a:lnSpc>
              <a:buFont typeface="+mj-lt"/>
              <a:buAutoNum type="arabicPeriod"/>
            </a:pPr>
            <a:r>
              <a:rPr lang="en-US" dirty="0"/>
              <a:t>May neglect marketing and customer feedback.</a:t>
            </a:r>
          </a:p>
          <a:p>
            <a:pPr marL="514350" indent="-514350">
              <a:lnSpc>
                <a:spcPct val="110000"/>
              </a:lnSpc>
              <a:buFont typeface="+mj-lt"/>
              <a:buAutoNum type="arabicPeriod"/>
            </a:pPr>
            <a:r>
              <a:rPr lang="en-US" dirty="0"/>
              <a:t>Suitable for technical or luxury products.</a:t>
            </a:r>
          </a:p>
          <a:p>
            <a:pPr marL="514350" indent="-514350">
              <a:lnSpc>
                <a:spcPct val="110000"/>
              </a:lnSpc>
              <a:buFont typeface="+mj-lt"/>
              <a:buAutoNum type="arabicPeriod"/>
            </a:pPr>
            <a:r>
              <a:rPr lang="en-US" dirty="0"/>
              <a:t>Encourages continuous product improvement.</a:t>
            </a:r>
          </a:p>
          <a:p>
            <a:pPr marL="514350" indent="-514350">
              <a:lnSpc>
                <a:spcPct val="110000"/>
              </a:lnSpc>
              <a:buFont typeface="+mj-lt"/>
              <a:buAutoNum type="arabicPeriod"/>
            </a:pPr>
            <a:r>
              <a:rPr lang="en-US" dirty="0"/>
              <a:t>Focuses on features, design, and durability.</a:t>
            </a:r>
          </a:p>
          <a:p>
            <a:pPr marL="0" indent="0">
              <a:lnSpc>
                <a:spcPct val="110000"/>
              </a:lnSpc>
              <a:buNone/>
            </a:pPr>
            <a:r>
              <a:rPr lang="en-US" dirty="0"/>
              <a:t>Example: Apple creating innovative and high-quality devices like iPhones and MacBooks.</a:t>
            </a:r>
          </a:p>
          <a:p>
            <a:endParaRPr lang="en-IN" dirty="0"/>
          </a:p>
        </p:txBody>
      </p:sp>
    </p:spTree>
    <p:extLst>
      <p:ext uri="{BB962C8B-B14F-4D97-AF65-F5344CB8AC3E}">
        <p14:creationId xmlns:p14="http://schemas.microsoft.com/office/powerpoint/2010/main" val="3204142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D946983-46F7-2464-178E-FB56E590BAD3}"/>
              </a:ext>
            </a:extLst>
          </p:cNvPr>
          <p:cNvPicPr>
            <a:picLocks noGrp="1" noChangeAspect="1"/>
          </p:cNvPicPr>
          <p:nvPr>
            <p:ph idx="1"/>
          </p:nvPr>
        </p:nvPicPr>
        <p:blipFill>
          <a:blip r:embed="rId2"/>
          <a:stretch>
            <a:fillRect/>
          </a:stretch>
        </p:blipFill>
        <p:spPr>
          <a:xfrm>
            <a:off x="442451" y="140110"/>
            <a:ext cx="11021961" cy="6577780"/>
          </a:xfrm>
          <a:prstGeom prst="rect">
            <a:avLst/>
          </a:prstGeom>
        </p:spPr>
      </p:pic>
    </p:spTree>
    <p:extLst>
      <p:ext uri="{BB962C8B-B14F-4D97-AF65-F5344CB8AC3E}">
        <p14:creationId xmlns:p14="http://schemas.microsoft.com/office/powerpoint/2010/main" val="337593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61110-8E60-C7D3-AEDA-416C943DC234}"/>
              </a:ext>
            </a:extLst>
          </p:cNvPr>
          <p:cNvSpPr>
            <a:spLocks noGrp="1"/>
          </p:cNvSpPr>
          <p:nvPr>
            <p:ph type="title"/>
          </p:nvPr>
        </p:nvSpPr>
        <p:spPr/>
        <p:txBody>
          <a:bodyPr>
            <a:normAutofit fontScale="90000"/>
          </a:bodyPr>
          <a:lstStyle/>
          <a:p>
            <a:r>
              <a:rPr lang="en-IN" dirty="0"/>
              <a:t>3.</a:t>
            </a:r>
            <a:r>
              <a:rPr lang="en-US" b="1" dirty="0"/>
              <a:t> Sales-Oriented Approach</a:t>
            </a:r>
            <a:br>
              <a:rPr lang="en-US" b="1" dirty="0"/>
            </a:br>
            <a:endParaRPr lang="en-IN" dirty="0"/>
          </a:p>
        </p:txBody>
      </p:sp>
      <p:sp>
        <p:nvSpPr>
          <p:cNvPr id="3" name="Content Placeholder 2">
            <a:extLst>
              <a:ext uri="{FF2B5EF4-FFF2-40B4-BE49-F238E27FC236}">
                <a16:creationId xmlns:a16="http://schemas.microsoft.com/office/drawing/2014/main" id="{64F8B6A6-26A8-3258-DB22-11BD4CB8C617}"/>
              </a:ext>
            </a:extLst>
          </p:cNvPr>
          <p:cNvSpPr>
            <a:spLocks noGrp="1"/>
          </p:cNvSpPr>
          <p:nvPr>
            <p:ph idx="1"/>
          </p:nvPr>
        </p:nvSpPr>
        <p:spPr>
          <a:xfrm>
            <a:off x="838200" y="1425677"/>
            <a:ext cx="10515600" cy="4751286"/>
          </a:xfrm>
        </p:spPr>
        <p:txBody>
          <a:bodyPr>
            <a:normAutofit/>
          </a:bodyPr>
          <a:lstStyle/>
          <a:p>
            <a:pPr marL="514350" indent="-514350">
              <a:buFont typeface="+mj-lt"/>
              <a:buAutoNum type="arabicPeriod"/>
            </a:pPr>
            <a:r>
              <a:rPr lang="en-US" dirty="0"/>
              <a:t>Focuses on selling products aggressively.</a:t>
            </a:r>
          </a:p>
          <a:p>
            <a:pPr marL="514350" indent="-514350">
              <a:buFont typeface="+mj-lt"/>
              <a:buAutoNum type="arabicPeriod"/>
            </a:pPr>
            <a:r>
              <a:rPr lang="en-US" dirty="0"/>
              <a:t>Uses promotions, discounts, and advertising to boost sales.</a:t>
            </a:r>
          </a:p>
          <a:p>
            <a:pPr marL="514350" indent="-514350">
              <a:buFont typeface="+mj-lt"/>
              <a:buAutoNum type="arabicPeriod"/>
            </a:pPr>
            <a:r>
              <a:rPr lang="en-US" dirty="0"/>
              <a:t>Assumes customers won’t buy without persuasion.</a:t>
            </a:r>
          </a:p>
          <a:p>
            <a:pPr marL="514350" indent="-514350">
              <a:buFont typeface="+mj-lt"/>
              <a:buAutoNum type="arabicPeriod"/>
            </a:pPr>
            <a:r>
              <a:rPr lang="en-US" dirty="0"/>
              <a:t>Works well when there is overproduction or competition.</a:t>
            </a:r>
          </a:p>
          <a:p>
            <a:pPr marL="514350" indent="-514350">
              <a:buFont typeface="+mj-lt"/>
              <a:buAutoNum type="arabicPeriod"/>
            </a:pPr>
            <a:r>
              <a:rPr lang="en-US" dirty="0"/>
              <a:t>Prioritizes short-term sales over customer needs.</a:t>
            </a:r>
          </a:p>
          <a:p>
            <a:pPr marL="514350" indent="-514350">
              <a:buFont typeface="+mj-lt"/>
              <a:buAutoNum type="arabicPeriod"/>
            </a:pPr>
            <a:r>
              <a:rPr lang="en-US" dirty="0"/>
              <a:t>Sales techniques may include personal selling and telemarketing.</a:t>
            </a:r>
          </a:p>
          <a:p>
            <a:pPr marL="514350" indent="-514350">
              <a:buFont typeface="+mj-lt"/>
              <a:buAutoNum type="arabicPeriod"/>
            </a:pPr>
            <a:r>
              <a:rPr lang="en-US" dirty="0"/>
              <a:t>Often ignores long-term customer relationships.</a:t>
            </a:r>
          </a:p>
          <a:p>
            <a:pPr marL="0" indent="0">
              <a:buNone/>
            </a:pPr>
            <a:r>
              <a:rPr lang="en-US" dirty="0"/>
              <a:t>Example: Insurance companies using agents to push policies.</a:t>
            </a:r>
          </a:p>
          <a:p>
            <a:endParaRPr lang="en-IN" dirty="0"/>
          </a:p>
        </p:txBody>
      </p:sp>
    </p:spTree>
    <p:extLst>
      <p:ext uri="{BB962C8B-B14F-4D97-AF65-F5344CB8AC3E}">
        <p14:creationId xmlns:p14="http://schemas.microsoft.com/office/powerpoint/2010/main" val="30532374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11ECD29-4959-4CB2-1FBC-6C9281AC5150}"/>
              </a:ext>
            </a:extLst>
          </p:cNvPr>
          <p:cNvPicPr>
            <a:picLocks noGrp="1" noChangeAspect="1"/>
          </p:cNvPicPr>
          <p:nvPr>
            <p:ph idx="1"/>
          </p:nvPr>
        </p:nvPicPr>
        <p:blipFill>
          <a:blip r:embed="rId2"/>
          <a:stretch>
            <a:fillRect/>
          </a:stretch>
        </p:blipFill>
        <p:spPr>
          <a:xfrm>
            <a:off x="1140542" y="1002890"/>
            <a:ext cx="9989574" cy="5348749"/>
          </a:xfrm>
          <a:prstGeom prst="rect">
            <a:avLst/>
          </a:prstGeom>
        </p:spPr>
      </p:pic>
    </p:spTree>
    <p:extLst>
      <p:ext uri="{BB962C8B-B14F-4D97-AF65-F5344CB8AC3E}">
        <p14:creationId xmlns:p14="http://schemas.microsoft.com/office/powerpoint/2010/main" val="34688779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10069-3317-2398-F1F5-1ED3B0C8E990}"/>
              </a:ext>
            </a:extLst>
          </p:cNvPr>
          <p:cNvSpPr>
            <a:spLocks noGrp="1"/>
          </p:cNvSpPr>
          <p:nvPr>
            <p:ph type="title"/>
          </p:nvPr>
        </p:nvSpPr>
        <p:spPr/>
        <p:txBody>
          <a:bodyPr>
            <a:normAutofit fontScale="90000"/>
          </a:bodyPr>
          <a:lstStyle/>
          <a:p>
            <a:r>
              <a:rPr lang="en-US" b="1" dirty="0"/>
              <a:t>4. Marketing-Oriented Approach</a:t>
            </a:r>
            <a:br>
              <a:rPr lang="en-US" b="1" dirty="0"/>
            </a:br>
            <a:endParaRPr lang="en-IN" dirty="0"/>
          </a:p>
        </p:txBody>
      </p:sp>
      <p:sp>
        <p:nvSpPr>
          <p:cNvPr id="3" name="Content Placeholder 2">
            <a:extLst>
              <a:ext uri="{FF2B5EF4-FFF2-40B4-BE49-F238E27FC236}">
                <a16:creationId xmlns:a16="http://schemas.microsoft.com/office/drawing/2014/main" id="{9B46E8A7-18BC-836E-2188-9F765FEDD33A}"/>
              </a:ext>
            </a:extLst>
          </p:cNvPr>
          <p:cNvSpPr>
            <a:spLocks noGrp="1"/>
          </p:cNvSpPr>
          <p:nvPr>
            <p:ph idx="1"/>
          </p:nvPr>
        </p:nvSpPr>
        <p:spPr>
          <a:xfrm>
            <a:off x="838200" y="1258529"/>
            <a:ext cx="10515600" cy="5234346"/>
          </a:xfrm>
        </p:spPr>
        <p:txBody>
          <a:bodyPr>
            <a:normAutofit/>
          </a:bodyPr>
          <a:lstStyle/>
          <a:p>
            <a:pPr marL="514350" indent="-514350">
              <a:buFont typeface="+mj-lt"/>
              <a:buAutoNum type="arabicPeriod"/>
            </a:pPr>
            <a:r>
              <a:rPr lang="en-US" dirty="0"/>
              <a:t>Focuses on identifying and satisfying customer needs.</a:t>
            </a:r>
          </a:p>
          <a:p>
            <a:pPr marL="514350" indent="-514350">
              <a:buFont typeface="+mj-lt"/>
              <a:buAutoNum type="arabicPeriod"/>
            </a:pPr>
            <a:r>
              <a:rPr lang="en-US" dirty="0"/>
              <a:t>Uses market research to understand customer preferences.</a:t>
            </a:r>
          </a:p>
          <a:p>
            <a:pPr marL="514350" indent="-514350">
              <a:buFont typeface="+mj-lt"/>
              <a:buAutoNum type="arabicPeriod"/>
            </a:pPr>
            <a:r>
              <a:rPr lang="en-US" dirty="0"/>
              <a:t>Targets specific market segments.</a:t>
            </a:r>
          </a:p>
          <a:p>
            <a:pPr marL="514350" indent="-514350">
              <a:buFont typeface="+mj-lt"/>
              <a:buAutoNum type="arabicPeriod"/>
            </a:pPr>
            <a:r>
              <a:rPr lang="en-US" dirty="0"/>
              <a:t>Develops products based on customer demand.</a:t>
            </a:r>
          </a:p>
          <a:p>
            <a:pPr marL="514350" indent="-514350">
              <a:buFont typeface="+mj-lt"/>
              <a:buAutoNum type="arabicPeriod"/>
            </a:pPr>
            <a:r>
              <a:rPr lang="en-US" dirty="0"/>
              <a:t>Builds long-term customer relationships.</a:t>
            </a:r>
          </a:p>
          <a:p>
            <a:pPr marL="514350" indent="-514350">
              <a:buFont typeface="+mj-lt"/>
              <a:buAutoNum type="arabicPeriod"/>
            </a:pPr>
            <a:r>
              <a:rPr lang="en-US" dirty="0"/>
              <a:t>Uses promotions to inform and attract the right audience.</a:t>
            </a:r>
          </a:p>
          <a:p>
            <a:pPr marL="514350" indent="-514350">
              <a:buFont typeface="+mj-lt"/>
              <a:buAutoNum type="arabicPeriod"/>
            </a:pPr>
            <a:r>
              <a:rPr lang="en-US" dirty="0"/>
              <a:t>Balances quality, price, place, and promotion (4Ps).</a:t>
            </a:r>
          </a:p>
          <a:p>
            <a:pPr marL="0" indent="0">
              <a:buNone/>
            </a:pPr>
            <a:r>
              <a:rPr lang="en-US" dirty="0"/>
              <a:t>Example: Coca-Cola developing drinks according to local taste preferences.</a:t>
            </a:r>
          </a:p>
          <a:p>
            <a:endParaRPr lang="en-IN" dirty="0"/>
          </a:p>
        </p:txBody>
      </p:sp>
    </p:spTree>
    <p:extLst>
      <p:ext uri="{BB962C8B-B14F-4D97-AF65-F5344CB8AC3E}">
        <p14:creationId xmlns:p14="http://schemas.microsoft.com/office/powerpoint/2010/main" val="28830939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3C7E4-9CA0-2A6C-B5FC-14D730DE7085}"/>
              </a:ext>
            </a:extLst>
          </p:cNvPr>
          <p:cNvSpPr>
            <a:spLocks noGrp="1"/>
          </p:cNvSpPr>
          <p:nvPr>
            <p:ph type="title"/>
          </p:nvPr>
        </p:nvSpPr>
        <p:spPr/>
        <p:txBody>
          <a:bodyPr>
            <a:normAutofit fontScale="90000"/>
          </a:bodyPr>
          <a:lstStyle/>
          <a:p>
            <a:r>
              <a:rPr lang="en-US" b="1" dirty="0"/>
              <a:t>5. Societal Marketing Approach</a:t>
            </a:r>
            <a:br>
              <a:rPr lang="en-US" b="1" dirty="0"/>
            </a:br>
            <a:endParaRPr lang="en-IN" dirty="0"/>
          </a:p>
        </p:txBody>
      </p:sp>
      <p:sp>
        <p:nvSpPr>
          <p:cNvPr id="3" name="Content Placeholder 2">
            <a:extLst>
              <a:ext uri="{FF2B5EF4-FFF2-40B4-BE49-F238E27FC236}">
                <a16:creationId xmlns:a16="http://schemas.microsoft.com/office/drawing/2014/main" id="{C0706632-2573-4807-6730-1598F469D4C7}"/>
              </a:ext>
            </a:extLst>
          </p:cNvPr>
          <p:cNvSpPr>
            <a:spLocks noGrp="1"/>
          </p:cNvSpPr>
          <p:nvPr>
            <p:ph idx="1"/>
          </p:nvPr>
        </p:nvSpPr>
        <p:spPr>
          <a:xfrm>
            <a:off x="838200" y="1386348"/>
            <a:ext cx="10515600" cy="4790615"/>
          </a:xfrm>
        </p:spPr>
        <p:txBody>
          <a:bodyPr>
            <a:normAutofit/>
          </a:bodyPr>
          <a:lstStyle/>
          <a:p>
            <a:pPr marL="514350" indent="-514350">
              <a:buFont typeface="+mj-lt"/>
              <a:buAutoNum type="arabicPeriod"/>
            </a:pPr>
            <a:r>
              <a:rPr lang="en-US" dirty="0"/>
              <a:t>Focuses on customer satisfaction and social responsibility.</a:t>
            </a:r>
          </a:p>
          <a:p>
            <a:pPr marL="514350" indent="-514350">
              <a:buFont typeface="+mj-lt"/>
              <a:buAutoNum type="arabicPeriod"/>
            </a:pPr>
            <a:r>
              <a:rPr lang="en-US" dirty="0"/>
              <a:t>Considers environmental and ethical concerns.</a:t>
            </a:r>
          </a:p>
          <a:p>
            <a:pPr marL="514350" indent="-514350">
              <a:buFont typeface="+mj-lt"/>
              <a:buAutoNum type="arabicPeriod"/>
            </a:pPr>
            <a:r>
              <a:rPr lang="en-US" dirty="0"/>
              <a:t>Encourages sustainable and eco-friendly products.</a:t>
            </a:r>
          </a:p>
          <a:p>
            <a:pPr marL="514350" indent="-514350">
              <a:buFont typeface="+mj-lt"/>
              <a:buAutoNum type="arabicPeriod"/>
            </a:pPr>
            <a:r>
              <a:rPr lang="en-US" dirty="0"/>
              <a:t>Balances company profit, customer wants, and societal well-being.</a:t>
            </a:r>
          </a:p>
          <a:p>
            <a:pPr marL="514350" indent="-514350">
              <a:buFont typeface="+mj-lt"/>
              <a:buAutoNum type="arabicPeriod"/>
            </a:pPr>
            <a:r>
              <a:rPr lang="en-US" dirty="0"/>
              <a:t>Builds a positive brand image through social responsibility.</a:t>
            </a:r>
          </a:p>
          <a:p>
            <a:pPr marL="514350" indent="-514350">
              <a:buFont typeface="+mj-lt"/>
              <a:buAutoNum type="arabicPeriod"/>
            </a:pPr>
            <a:r>
              <a:rPr lang="en-US" dirty="0"/>
              <a:t>Educates customers about sustainable choices.</a:t>
            </a:r>
          </a:p>
          <a:p>
            <a:pPr marL="514350" indent="-514350">
              <a:buFont typeface="+mj-lt"/>
              <a:buAutoNum type="arabicPeriod"/>
            </a:pPr>
            <a:r>
              <a:rPr lang="en-US" dirty="0"/>
              <a:t>Supports long-term customer loyalty.</a:t>
            </a:r>
          </a:p>
          <a:p>
            <a:pPr marL="0" indent="0">
              <a:buNone/>
            </a:pPr>
            <a:r>
              <a:rPr lang="en-US" dirty="0"/>
              <a:t> Example: Patanjali promoting natural, eco-friendly, and health-conscious products.</a:t>
            </a:r>
          </a:p>
          <a:p>
            <a:endParaRPr lang="en-IN" dirty="0"/>
          </a:p>
        </p:txBody>
      </p:sp>
    </p:spTree>
    <p:extLst>
      <p:ext uri="{BB962C8B-B14F-4D97-AF65-F5344CB8AC3E}">
        <p14:creationId xmlns:p14="http://schemas.microsoft.com/office/powerpoint/2010/main" val="1041916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BC9FCF1-4553-BE04-324D-2AE203238F3B}"/>
              </a:ext>
            </a:extLst>
          </p:cNvPr>
          <p:cNvPicPr>
            <a:picLocks noGrp="1" noChangeAspect="1"/>
          </p:cNvPicPr>
          <p:nvPr>
            <p:ph idx="1"/>
          </p:nvPr>
        </p:nvPicPr>
        <p:blipFill>
          <a:blip r:embed="rId2"/>
          <a:stretch>
            <a:fillRect/>
          </a:stretch>
        </p:blipFill>
        <p:spPr>
          <a:xfrm>
            <a:off x="963561" y="304801"/>
            <a:ext cx="9881420" cy="5997676"/>
          </a:xfrm>
          <a:prstGeom prst="rect">
            <a:avLst/>
          </a:prstGeom>
        </p:spPr>
      </p:pic>
    </p:spTree>
    <p:extLst>
      <p:ext uri="{BB962C8B-B14F-4D97-AF65-F5344CB8AC3E}">
        <p14:creationId xmlns:p14="http://schemas.microsoft.com/office/powerpoint/2010/main" val="3436213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1708</TotalTime>
  <Words>2768</Words>
  <Application>Microsoft Office PowerPoint</Application>
  <PresentationFormat>Widescreen</PresentationFormat>
  <Paragraphs>306</Paragraphs>
  <Slides>58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Century Gothic</vt:lpstr>
      <vt:lpstr>Garamond</vt:lpstr>
      <vt:lpstr>Times New Roman</vt:lpstr>
      <vt:lpstr>Savon</vt:lpstr>
      <vt:lpstr>       Unit I: Fundamentals of Marketing</vt:lpstr>
      <vt:lpstr>Fundamentals of Marketing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Functions of Marketing</vt:lpstr>
      <vt:lpstr>PowerPoint Presentation</vt:lpstr>
      <vt:lpstr>Evolution of Marketing Concept </vt:lpstr>
      <vt:lpstr>  1. Production Concept   </vt:lpstr>
      <vt:lpstr>2. Product Concept</vt:lpstr>
      <vt:lpstr>3. Selling Concept </vt:lpstr>
      <vt:lpstr>4.Marketing Concept </vt:lpstr>
      <vt:lpstr>5.Societal Marketing Concept </vt:lpstr>
      <vt:lpstr>6.Holistic Marketing Concept </vt:lpstr>
      <vt:lpstr>PowerPoint Presentation</vt:lpstr>
      <vt:lpstr>PowerPoint Presentation</vt:lpstr>
      <vt:lpstr>Marketing Environment According to Philip Kotler, Marketing Environment as the internal and external factors that affects the firm’s ability to develop and maintain successful transaction and relationships with the target customers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Marketing Mix – The 4Ps of Marketing</vt:lpstr>
      <vt:lpstr>2. PRICE  </vt:lpstr>
      <vt:lpstr>3. PLACE  </vt:lpstr>
      <vt:lpstr>4. PROMOTION  </vt:lpstr>
      <vt:lpstr>Role of Marketing</vt:lpstr>
      <vt:lpstr>PowerPoint Presentation</vt:lpstr>
      <vt:lpstr>Relationship of Marketing with Other Functional Areas</vt:lpstr>
      <vt:lpstr>Marketing and Production/Operations </vt:lpstr>
      <vt:lpstr>PowerPoint Presentation</vt:lpstr>
      <vt:lpstr>2. Marketing and Finance </vt:lpstr>
      <vt:lpstr>PowerPoint Presentation</vt:lpstr>
      <vt:lpstr>3.Marketing and Human Resources (HR) </vt:lpstr>
      <vt:lpstr>PowerPoint Presentation</vt:lpstr>
      <vt:lpstr> Marketing and Research &amp; Development (R&amp;D) </vt:lpstr>
      <vt:lpstr>PowerPoint Presentation</vt:lpstr>
      <vt:lpstr>Marketing and Supply Chain/Logistics </vt:lpstr>
      <vt:lpstr>PowerPoint Presentation</vt:lpstr>
      <vt:lpstr>                Marketing Approaches</vt:lpstr>
      <vt:lpstr>1.Production-Oriented Approach </vt:lpstr>
      <vt:lpstr>PowerPoint Presentation</vt:lpstr>
      <vt:lpstr>2.Product-Oriented Approach </vt:lpstr>
      <vt:lpstr>PowerPoint Presentation</vt:lpstr>
      <vt:lpstr>3. Sales-Oriented Approach </vt:lpstr>
      <vt:lpstr>PowerPoint Presentation</vt:lpstr>
      <vt:lpstr>4. Marketing-Oriented Approach </vt:lpstr>
      <vt:lpstr>5. Societal Marketing Approach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919790734142</dc:creator>
  <cp:lastModifiedBy>umamaheswari@gvncollege.edu.in</cp:lastModifiedBy>
  <cp:revision>13</cp:revision>
  <dcterms:created xsi:type="dcterms:W3CDTF">2025-11-28T07:45:06Z</dcterms:created>
  <dcterms:modified xsi:type="dcterms:W3CDTF">2025-12-10T06:11:16Z</dcterms:modified>
</cp:coreProperties>
</file>